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7"/>
  </p:notesMasterIdLst>
  <p:sldIdLst>
    <p:sldId id="284" r:id="rId2"/>
    <p:sldId id="285" r:id="rId3"/>
    <p:sldId id="286" r:id="rId4"/>
    <p:sldId id="287" r:id="rId5"/>
    <p:sldId id="307" r:id="rId6"/>
    <p:sldId id="308" r:id="rId7"/>
    <p:sldId id="309" r:id="rId8"/>
    <p:sldId id="310" r:id="rId9"/>
    <p:sldId id="311" r:id="rId10"/>
    <p:sldId id="312" r:id="rId11"/>
    <p:sldId id="313" r:id="rId12"/>
    <p:sldId id="315" r:id="rId13"/>
    <p:sldId id="260"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256"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28" r:id="rId44"/>
    <p:sldId id="330" r:id="rId45"/>
    <p:sldId id="329" r:id="rId46"/>
    <p:sldId id="333" r:id="rId47"/>
    <p:sldId id="331" r:id="rId48"/>
    <p:sldId id="332" r:id="rId49"/>
    <p:sldId id="334" r:id="rId50"/>
    <p:sldId id="335" r:id="rId51"/>
    <p:sldId id="336" r:id="rId52"/>
    <p:sldId id="337" r:id="rId53"/>
    <p:sldId id="338" r:id="rId54"/>
    <p:sldId id="339" r:id="rId55"/>
    <p:sldId id="349" r:id="rId56"/>
    <p:sldId id="357" r:id="rId57"/>
    <p:sldId id="340" r:id="rId58"/>
    <p:sldId id="350" r:id="rId59"/>
    <p:sldId id="341" r:id="rId60"/>
    <p:sldId id="342" r:id="rId61"/>
    <p:sldId id="343" r:id="rId62"/>
    <p:sldId id="351" r:id="rId63"/>
    <p:sldId id="344" r:id="rId64"/>
    <p:sldId id="345" r:id="rId65"/>
    <p:sldId id="352" r:id="rId66"/>
    <p:sldId id="346" r:id="rId67"/>
    <p:sldId id="353" r:id="rId68"/>
    <p:sldId id="356" r:id="rId69"/>
    <p:sldId id="347" r:id="rId70"/>
    <p:sldId id="355" r:id="rId71"/>
    <p:sldId id="354" r:id="rId72"/>
    <p:sldId id="348" r:id="rId73"/>
    <p:sldId id="364" r:id="rId74"/>
    <p:sldId id="363" r:id="rId75"/>
    <p:sldId id="358" r:id="rId76"/>
    <p:sldId id="359" r:id="rId77"/>
    <p:sldId id="360" r:id="rId78"/>
    <p:sldId id="361" r:id="rId79"/>
    <p:sldId id="362" r:id="rId80"/>
    <p:sldId id="374" r:id="rId81"/>
    <p:sldId id="375" r:id="rId82"/>
    <p:sldId id="365" r:id="rId83"/>
    <p:sldId id="366" r:id="rId84"/>
    <p:sldId id="367" r:id="rId85"/>
    <p:sldId id="368" r:id="rId86"/>
  </p:sldIdLst>
  <p:sldSz cx="9144000" cy="5143500" type="screen16x9"/>
  <p:notesSz cx="6858000" cy="9144000"/>
  <p:embeddedFontLst>
    <p:embeddedFont>
      <p:font typeface="Raleway" panose="020B0604020202020204" charset="0"/>
      <p:regular r:id="rId88"/>
      <p:bold r:id="rId89"/>
      <p:italic r:id="rId90"/>
      <p:boldItalic r:id="rId91"/>
    </p:embeddedFont>
    <p:embeddedFont>
      <p:font typeface="Raleway ExtraBold" panose="020B0604020202020204" charset="0"/>
      <p:bold r:id="rId92"/>
      <p:boldItalic r:id="rId93"/>
    </p:embeddedFont>
    <p:embeddedFont>
      <p:font typeface="Raleway Light" panose="020B060402020202020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00"/>
    <a:srgbClr val="666666"/>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1689E3-875B-47D8-9487-E876A3796B4B}">
  <a:tblStyle styleId="{651689E3-875B-47D8-9487-E876A3796B4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596" autoAdjust="0"/>
  </p:normalViewPr>
  <p:slideViewPr>
    <p:cSldViewPr snapToGrid="0">
      <p:cViewPr varScale="1">
        <p:scale>
          <a:sx n="97" d="100"/>
          <a:sy n="97" d="100"/>
        </p:scale>
        <p:origin x="200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2.fntdata"/><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3.fntdata"/><Relationship Id="rId95"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6.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npmjs.com/files/package.json#dependenci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153509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47280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b="0" dirty="0">
                <a:effectLst/>
              </a:rPr>
              <a:t>Show demo</a:t>
            </a:r>
          </a:p>
        </p:txBody>
      </p:sp>
    </p:spTree>
    <p:extLst>
      <p:ext uri="{BB962C8B-B14F-4D97-AF65-F5344CB8AC3E}">
        <p14:creationId xmlns:p14="http://schemas.microsoft.com/office/powerpoint/2010/main" val="684260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01261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PH" dirty="0"/>
              <a:t>Think of DRY and WET principles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We will not be discussing the other tools. We will be focusing on Create React App since we are building a Single Page App.</a:t>
            </a:r>
            <a:endParaRPr lang="en-PH" b="0" dirty="0">
              <a:effectLst/>
            </a:endParaRPr>
          </a:p>
        </p:txBody>
      </p:sp>
    </p:spTree>
    <p:extLst>
      <p:ext uri="{BB962C8B-B14F-4D97-AF65-F5344CB8AC3E}">
        <p14:creationId xmlns:p14="http://schemas.microsoft.com/office/powerpoint/2010/main" val="4175697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PH" sz="1100" b="1" i="1" u="none" strike="noStrike" cap="none" dirty="0">
                <a:solidFill>
                  <a:srgbClr val="000000"/>
                </a:solidFill>
                <a:effectLst/>
                <a:latin typeface="Arial"/>
                <a:ea typeface="Arial"/>
                <a:cs typeface="Arial"/>
                <a:sym typeface="Arial"/>
              </a:rPr>
              <a:t>Create React App</a:t>
            </a:r>
            <a:r>
              <a:rPr lang="en-PH" sz="1100" b="0" i="0" u="none" strike="noStrike" cap="none" dirty="0">
                <a:solidFill>
                  <a:srgbClr val="000000"/>
                </a:solidFill>
                <a:effectLst/>
                <a:latin typeface="Arial"/>
                <a:ea typeface="Arial"/>
                <a:cs typeface="Arial"/>
                <a:sym typeface="Arial"/>
              </a:rPr>
              <a:t> is a comfortable environment for learning React, and is the best way to start building a new single-page application in React.</a:t>
            </a:r>
            <a:endParaRPr lang="en-PH" b="0" dirty="0">
              <a:effectLst/>
            </a:endParaRPr>
          </a:p>
          <a:p>
            <a:pPr rtl="0"/>
            <a:r>
              <a:rPr lang="en-PH" sz="1100" b="0" i="0" u="none" strike="noStrike" cap="none" dirty="0">
                <a:solidFill>
                  <a:srgbClr val="000000"/>
                </a:solidFill>
                <a:effectLst/>
                <a:latin typeface="Arial"/>
                <a:ea typeface="Arial"/>
                <a:cs typeface="Arial"/>
                <a:sym typeface="Arial"/>
              </a:rPr>
              <a:t>Typically, you need to use a bundler like webpack to start using ReactJS. It creates an abstraction wherein you get to make ReactJS apps right away.</a:t>
            </a:r>
            <a:endParaRPr lang="en-PH" b="0" dirty="0">
              <a:effectLst/>
            </a:endParaRPr>
          </a:p>
          <a:p>
            <a:pPr rtl="0"/>
            <a:r>
              <a:rPr lang="en-PH" sz="1100" b="0" i="0" u="none" strike="noStrike" cap="none" dirty="0">
                <a:solidFill>
                  <a:srgbClr val="000000"/>
                </a:solidFill>
                <a:effectLst/>
                <a:latin typeface="Arial"/>
                <a:ea typeface="Arial"/>
                <a:cs typeface="Arial"/>
                <a:sym typeface="Arial"/>
              </a:rPr>
              <a:t>Also endorsed/suggested by Facebook.</a:t>
            </a:r>
            <a:endParaRPr lang="en-PH" b="0" dirty="0">
              <a:effectLst/>
            </a:endParaRPr>
          </a:p>
        </p:txBody>
      </p:sp>
    </p:spTree>
    <p:extLst>
      <p:ext uri="{BB962C8B-B14F-4D97-AF65-F5344CB8AC3E}">
        <p14:creationId xmlns:p14="http://schemas.microsoft.com/office/powerpoint/2010/main" val="2554409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307819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47752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288790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4023846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PH" dirty="0"/>
              <a:t>Before we start, I highly encourage you to ask questions. </a:t>
            </a:r>
          </a:p>
          <a:p>
            <a:pPr marL="0" lvl="0" indent="0">
              <a:spcBef>
                <a:spcPts val="0"/>
              </a:spcBef>
              <a:spcAft>
                <a:spcPts val="0"/>
              </a:spcAft>
              <a:buNone/>
            </a:pPr>
            <a:r>
              <a:rPr lang="en-PH" dirty="0"/>
              <a:t>If you have questions or clarifications that you want to ask me, please do not hesitate to raise your hands.</a:t>
            </a:r>
          </a:p>
          <a:p>
            <a:pPr marL="0" lvl="0" indent="0">
              <a:spcBef>
                <a:spcPts val="0"/>
              </a:spcBef>
              <a:spcAft>
                <a:spcPts val="0"/>
              </a:spcAft>
              <a:buNone/>
            </a:pPr>
            <a:r>
              <a:rPr lang="en-PH" dirty="0"/>
              <a:t>I highly encourage you to ask questions. ReactJS can be very confusing or hard, </a:t>
            </a:r>
          </a:p>
          <a:p>
            <a:pPr marL="0" lvl="0" indent="0">
              <a:spcBef>
                <a:spcPts val="0"/>
              </a:spcBef>
              <a:spcAft>
                <a:spcPts val="0"/>
              </a:spcAft>
              <a:buNone/>
            </a:pPr>
            <a:r>
              <a:rPr lang="en-PH" dirty="0"/>
              <a:t>even for those who have experience programming.</a:t>
            </a:r>
          </a:p>
          <a:p>
            <a:pPr marL="0" lvl="0" indent="0">
              <a:spcBef>
                <a:spcPts val="0"/>
              </a:spcBef>
              <a:spcAft>
                <a:spcPts val="0"/>
              </a:spcAft>
              <a:buNone/>
            </a:pPr>
            <a:r>
              <a:rPr lang="en-PH" dirty="0"/>
              <a:t>Third, you are most welcome to clarify things before we proceed with the next topic.</a:t>
            </a:r>
          </a:p>
          <a:p>
            <a:pPr marL="0" lvl="0" indent="0">
              <a:spcBef>
                <a:spcPts val="0"/>
              </a:spcBef>
              <a:spcAft>
                <a:spcPts val="0"/>
              </a:spcAft>
              <a:buNone/>
            </a:pPr>
            <a:r>
              <a:rPr lang="en-PH" dirty="0"/>
              <a:t>Finally, please relax. Just chill and have fun. Programming can sometimes be difficult but it is what it make it fun too.</a:t>
            </a:r>
          </a:p>
          <a:p>
            <a:pPr marL="0" lvl="0" indent="0">
              <a:spcBef>
                <a:spcPts val="0"/>
              </a:spcBef>
              <a:spcAft>
                <a:spcPts val="0"/>
              </a:spcAft>
              <a:buNone/>
            </a:pPr>
            <a:r>
              <a:rPr lang="en-PH" dirty="0"/>
              <a:t>This course takes into account that you have no prior knowledge with programming.</a:t>
            </a:r>
          </a:p>
        </p:txBody>
      </p:sp>
    </p:spTree>
    <p:extLst>
      <p:ext uri="{BB962C8B-B14F-4D97-AF65-F5344CB8AC3E}">
        <p14:creationId xmlns:p14="http://schemas.microsoft.com/office/powerpoint/2010/main" val="1099657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982158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38664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898709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6711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834323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934197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PH" dirty="0"/>
              <a:t>Before we start learning ReactJS we </a:t>
            </a:r>
            <a:r>
              <a:rPr lang="en-PH" sz="1100" b="0" i="0" u="none" strike="noStrike" cap="none" dirty="0">
                <a:solidFill>
                  <a:srgbClr val="000000"/>
                </a:solidFill>
                <a:effectLst/>
                <a:latin typeface="Arial"/>
                <a:ea typeface="Arial"/>
                <a:cs typeface="Arial"/>
                <a:sym typeface="Arial"/>
              </a:rPr>
              <a:t>will need to familiarize ourselves with basic </a:t>
            </a:r>
            <a:r>
              <a:rPr lang="en-PH" sz="1100" b="0" i="0" u="none" strike="noStrike" cap="none" dirty="0" err="1">
                <a:solidFill>
                  <a:srgbClr val="000000"/>
                </a:solidFill>
                <a:effectLst/>
                <a:latin typeface="Arial"/>
                <a:ea typeface="Arial"/>
                <a:cs typeface="Arial"/>
                <a:sym typeface="Arial"/>
              </a:rPr>
              <a:t>javascript</a:t>
            </a:r>
            <a:r>
              <a:rPr lang="en-PH" sz="1100" b="0" i="0" u="none" strike="noStrike" cap="none" dirty="0">
                <a:solidFill>
                  <a:srgbClr val="000000"/>
                </a:solidFill>
                <a:effectLst/>
                <a:latin typeface="Arial"/>
                <a:ea typeface="Arial"/>
                <a:cs typeface="Arial"/>
                <a:sym typeface="Arial"/>
              </a:rPr>
              <a:t> because it might get confusing if we are not able to follow the syntax</a:t>
            </a:r>
          </a:p>
          <a:p>
            <a:pPr marL="0" lvl="0" indent="0">
              <a:spcBef>
                <a:spcPts val="0"/>
              </a:spcBef>
              <a:spcAft>
                <a:spcPts val="0"/>
              </a:spcAft>
              <a:buNone/>
            </a:pPr>
            <a:r>
              <a:rPr lang="en-PH" sz="1100" b="0" i="0" u="none" strike="noStrike" cap="none" dirty="0">
                <a:solidFill>
                  <a:srgbClr val="000000"/>
                </a:solidFill>
                <a:effectLst/>
                <a:latin typeface="Arial"/>
                <a:ea typeface="Arial"/>
                <a:cs typeface="Arial"/>
                <a:sym typeface="Arial"/>
              </a:rPr>
              <a:t>Please note that we will be using a new form of </a:t>
            </a:r>
            <a:r>
              <a:rPr lang="en-PH" sz="1100" b="0" i="0" u="none" strike="noStrike" cap="none" dirty="0" err="1">
                <a:solidFill>
                  <a:srgbClr val="000000"/>
                </a:solidFill>
                <a:effectLst/>
                <a:latin typeface="Arial"/>
                <a:ea typeface="Arial"/>
                <a:cs typeface="Arial"/>
                <a:sym typeface="Arial"/>
              </a:rPr>
              <a:t>Javascript</a:t>
            </a:r>
            <a:r>
              <a:rPr lang="en-PH" sz="1100" b="0" i="0" u="none" strike="noStrike" cap="none" dirty="0">
                <a:solidFill>
                  <a:srgbClr val="000000"/>
                </a:solidFill>
                <a:effectLst/>
                <a:latin typeface="Arial"/>
                <a:ea typeface="Arial"/>
                <a:cs typeface="Arial"/>
                <a:sym typeface="Arial"/>
              </a:rPr>
              <a:t> which is </a:t>
            </a:r>
            <a:r>
              <a:rPr lang="en-PH" sz="1100" b="0" i="0" u="none" strike="noStrike" cap="none" dirty="0" err="1">
                <a:solidFill>
                  <a:srgbClr val="000000"/>
                </a:solidFill>
                <a:effectLst/>
                <a:latin typeface="Arial"/>
                <a:ea typeface="Arial"/>
                <a:cs typeface="Arial"/>
                <a:sym typeface="Arial"/>
              </a:rPr>
              <a:t>EcmaScript</a:t>
            </a:r>
            <a:r>
              <a:rPr lang="en-PH" sz="1100" b="0" i="0" u="none" strike="noStrike" cap="none" dirty="0">
                <a:solidFill>
                  <a:srgbClr val="000000"/>
                </a:solidFill>
                <a:effectLst/>
                <a:latin typeface="Arial"/>
                <a:ea typeface="Arial"/>
                <a:cs typeface="Arial"/>
                <a:sym typeface="Arial"/>
              </a:rPr>
              <a:t> 6 (ES6). Typically, current browsers are not able to read ES6. We are using Babel, a </a:t>
            </a:r>
            <a:r>
              <a:rPr lang="en-PH" sz="1100" b="0" i="0" u="none" strike="noStrike" cap="none" dirty="0" err="1">
                <a:solidFill>
                  <a:srgbClr val="000000"/>
                </a:solidFill>
                <a:effectLst/>
                <a:latin typeface="Arial"/>
                <a:ea typeface="Arial"/>
                <a:cs typeface="Arial"/>
                <a:sym typeface="Arial"/>
              </a:rPr>
              <a:t>javascript</a:t>
            </a:r>
            <a:r>
              <a:rPr lang="en-PH" sz="1100" b="0" i="0" u="none" strike="noStrike" cap="none" dirty="0">
                <a:solidFill>
                  <a:srgbClr val="000000"/>
                </a:solidFill>
                <a:effectLst/>
                <a:latin typeface="Arial"/>
                <a:ea typeface="Arial"/>
                <a:cs typeface="Arial"/>
                <a:sym typeface="Arial"/>
              </a:rPr>
              <a:t> compiler/</a:t>
            </a:r>
            <a:r>
              <a:rPr lang="en-PH" sz="1100" b="0" i="0" u="none" strike="noStrike" cap="none" dirty="0" err="1">
                <a:solidFill>
                  <a:srgbClr val="000000"/>
                </a:solidFill>
                <a:effectLst/>
                <a:latin typeface="Arial"/>
                <a:ea typeface="Arial"/>
                <a:cs typeface="Arial"/>
                <a:sym typeface="Arial"/>
              </a:rPr>
              <a:t>transpiler</a:t>
            </a:r>
            <a:r>
              <a:rPr lang="en-PH" sz="1100" b="0" i="0" u="none" strike="noStrike" cap="none" dirty="0">
                <a:solidFill>
                  <a:srgbClr val="000000"/>
                </a:solidFill>
                <a:effectLst/>
                <a:latin typeface="Arial"/>
                <a:ea typeface="Arial"/>
                <a:cs typeface="Arial"/>
                <a:sym typeface="Arial"/>
              </a:rPr>
              <a:t> to convert our code to old </a:t>
            </a:r>
            <a:r>
              <a:rPr lang="en-PH" sz="1100" b="0" i="0" u="none" strike="noStrike" cap="none" dirty="0" err="1">
                <a:solidFill>
                  <a:srgbClr val="000000"/>
                </a:solidFill>
                <a:effectLst/>
                <a:latin typeface="Arial"/>
                <a:ea typeface="Arial"/>
                <a:cs typeface="Arial"/>
                <a:sym typeface="Arial"/>
              </a:rPr>
              <a:t>javascript</a:t>
            </a:r>
            <a:r>
              <a:rPr lang="en-PH" sz="1100" b="0" i="0" u="none" strike="noStrike" cap="none" dirty="0">
                <a:solidFill>
                  <a:srgbClr val="000000"/>
                </a:solidFill>
                <a:effectLst/>
                <a:latin typeface="Arial"/>
                <a:ea typeface="Arial"/>
                <a:cs typeface="Arial"/>
                <a:sym typeface="Arial"/>
              </a:rPr>
              <a:t>. </a:t>
            </a:r>
            <a:endParaRPr dirty="0"/>
          </a:p>
        </p:txBody>
      </p:sp>
    </p:spTree>
    <p:extLst>
      <p:ext uri="{BB962C8B-B14F-4D97-AF65-F5344CB8AC3E}">
        <p14:creationId xmlns:p14="http://schemas.microsoft.com/office/powerpoint/2010/main" val="997545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PH" dirty="0"/>
              <a:t>JSON is short for JavaScript Object Notation, and is a way to store information in an organized, easy-to-access manner. In a nutshell, it gives us a human-readable collection of data that we can access in a really logical manner.</a:t>
            </a:r>
          </a:p>
          <a:p>
            <a:pPr marL="0" lvl="0" indent="0">
              <a:spcBef>
                <a:spcPts val="0"/>
              </a:spcBef>
              <a:spcAft>
                <a:spcPts val="0"/>
              </a:spcAft>
              <a:buNone/>
            </a:pPr>
            <a:r>
              <a:rPr lang="en-PH" dirty="0"/>
              <a:t>This also represents an object in </a:t>
            </a:r>
            <a:r>
              <a:rPr lang="en-PH" dirty="0" err="1"/>
              <a:t>Javascript</a:t>
            </a:r>
            <a:endParaRPr dirty="0"/>
          </a:p>
        </p:txBody>
      </p:sp>
    </p:spTree>
    <p:extLst>
      <p:ext uri="{BB962C8B-B14F-4D97-AF65-F5344CB8AC3E}">
        <p14:creationId xmlns:p14="http://schemas.microsoft.com/office/powerpoint/2010/main" val="704315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PH" sz="1100" dirty="0"/>
              <a:t>Data is in name or key/value pairs</a:t>
            </a:r>
          </a:p>
          <a:p>
            <a:r>
              <a:rPr lang="en-PH" sz="1100" dirty="0"/>
              <a:t>Data is separated by commas</a:t>
            </a:r>
          </a:p>
          <a:p>
            <a:r>
              <a:rPr lang="en-PH" sz="1100" dirty="0"/>
              <a:t>Curly braces hold objects</a:t>
            </a:r>
          </a:p>
          <a:p>
            <a:r>
              <a:rPr lang="en-PH" sz="1100" dirty="0"/>
              <a:t>Square brackets hold arrays</a:t>
            </a:r>
          </a:p>
        </p:txBody>
      </p:sp>
    </p:spTree>
    <p:extLst>
      <p:ext uri="{BB962C8B-B14F-4D97-AF65-F5344CB8AC3E}">
        <p14:creationId xmlns:p14="http://schemas.microsoft.com/office/powerpoint/2010/main" val="4211075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PH" dirty="0"/>
              <a:t>Assumed that we know the basics of HTML and </a:t>
            </a:r>
            <a:r>
              <a:rPr lang="en-PH" dirty="0" err="1"/>
              <a:t>javascript</a:t>
            </a:r>
            <a:r>
              <a:rPr lang="en-PH" dirty="0"/>
              <a:t>. We are also familiar with object oriented programming concepts.</a:t>
            </a:r>
            <a:endParaRPr lang="en-PH" sz="1000" dirty="0"/>
          </a:p>
          <a:p>
            <a:r>
              <a:rPr lang="en-PH" dirty="0"/>
              <a:t>Cover the basics only. We will not tackle advanced concepts in React. If we already know React, we had designed this curriculum with newbies in React in mind. We will provide the initial push towards learning, it is up to us to further our knowledge or skill.</a:t>
            </a:r>
            <a:endParaRPr lang="en-PH" sz="1000" dirty="0"/>
          </a:p>
          <a:p>
            <a:r>
              <a:rPr lang="en-PH" dirty="0"/>
              <a:t>We will discuss the overview of how react works but not in detail. We will focus more on how to use React to build a single page application</a:t>
            </a:r>
            <a:endParaRPr lang="en-PH" sz="1000" dirty="0"/>
          </a:p>
          <a:p>
            <a:r>
              <a:rPr lang="en-PH" dirty="0"/>
              <a:t>What we are building is a single page application. We will not tackle server side rendering or lazy loading. We will discuss what is a single page application later.</a:t>
            </a:r>
            <a:endParaRPr lang="en-PH" sz="1000" dirty="0"/>
          </a:p>
          <a:p>
            <a:pPr marL="0" lvl="0" indent="0" rtl="0">
              <a:spcBef>
                <a:spcPts val="0"/>
              </a:spcBef>
              <a:spcAft>
                <a:spcPts val="0"/>
              </a:spcAft>
              <a:buNone/>
            </a:pPr>
            <a:endParaRPr dirty="0"/>
          </a:p>
        </p:txBody>
      </p:sp>
    </p:spTree>
    <p:extLst>
      <p:ext uri="{BB962C8B-B14F-4D97-AF65-F5344CB8AC3E}">
        <p14:creationId xmlns:p14="http://schemas.microsoft.com/office/powerpoint/2010/main" val="3958717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let allows you to declare variables that are limited in scope to the block, statement, or expression on which it is used. From now on, practice using let instead of var.</a:t>
            </a:r>
            <a:endParaRPr lang="en-PH" b="0" dirty="0">
              <a:effectLst/>
            </a:endParaRPr>
          </a:p>
        </p:txBody>
      </p:sp>
    </p:spTree>
    <p:extLst>
      <p:ext uri="{BB962C8B-B14F-4D97-AF65-F5344CB8AC3E}">
        <p14:creationId xmlns:p14="http://schemas.microsoft.com/office/powerpoint/2010/main" val="401407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const is used for declaring constants. This means you are not able to reassign the variable to another value. But you can mutate the value.</a:t>
            </a:r>
            <a:br>
              <a:rPr lang="en-PH" dirty="0"/>
            </a:br>
            <a:r>
              <a:rPr lang="en-PH" dirty="0"/>
              <a:t>The code will cause an error since you are reassigning the variable name to another value</a:t>
            </a:r>
            <a:endParaRPr lang="en-PH" b="0" dirty="0">
              <a:effectLst/>
            </a:endParaRPr>
          </a:p>
        </p:txBody>
      </p:sp>
    </p:spTree>
    <p:extLst>
      <p:ext uri="{BB962C8B-B14F-4D97-AF65-F5344CB8AC3E}">
        <p14:creationId xmlns:p14="http://schemas.microsoft.com/office/powerpoint/2010/main" val="3151321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const is used for declaring constants. This means you are not able to reassign the variable to another value. But you can mutate the value.</a:t>
            </a:r>
            <a:br>
              <a:rPr lang="en-PH" dirty="0"/>
            </a:br>
            <a:r>
              <a:rPr lang="en-PH" dirty="0"/>
              <a:t>The code will cause an error since you are reassigning the variable name to another value</a:t>
            </a:r>
            <a:endParaRPr lang="en-PH" b="0" dirty="0">
              <a:effectLst/>
            </a:endParaRPr>
          </a:p>
        </p:txBody>
      </p:sp>
    </p:spTree>
    <p:extLst>
      <p:ext uri="{BB962C8B-B14F-4D97-AF65-F5344CB8AC3E}">
        <p14:creationId xmlns:p14="http://schemas.microsoft.com/office/powerpoint/2010/main" val="119087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674744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Also called fat arrows more concise syntax for writing function expressions. They utilize a new token, =&gt;, that looks like a fat arrow. Arrow functions are anonymous and change the way this binds in functions.</a:t>
            </a:r>
            <a:endParaRPr lang="en-PH" b="0" dirty="0">
              <a:effectLst/>
            </a:endParaRPr>
          </a:p>
        </p:txBody>
      </p:sp>
    </p:spTree>
    <p:extLst>
      <p:ext uri="{BB962C8B-B14F-4D97-AF65-F5344CB8AC3E}">
        <p14:creationId xmlns:p14="http://schemas.microsoft.com/office/powerpoint/2010/main" val="1307607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Also called fat arrows more concise syntax for writing function expressions. They utilize a new token, =&gt;, that looks like a fat arrow. Arrow functions are anonymous and change the way this binds in functions.</a:t>
            </a:r>
            <a:endParaRPr lang="en-PH" b="0" dirty="0">
              <a:effectLst/>
            </a:endParaRPr>
          </a:p>
        </p:txBody>
      </p:sp>
    </p:spTree>
    <p:extLst>
      <p:ext uri="{BB962C8B-B14F-4D97-AF65-F5344CB8AC3E}">
        <p14:creationId xmlns:p14="http://schemas.microsoft.com/office/powerpoint/2010/main" val="3170685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982889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43208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068779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065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PH" sz="1100" b="0" i="0" u="none" strike="noStrike" cap="none" dirty="0">
                <a:solidFill>
                  <a:srgbClr val="000000"/>
                </a:solidFill>
                <a:effectLst/>
                <a:latin typeface="Arial"/>
                <a:ea typeface="Arial"/>
                <a:cs typeface="Arial"/>
                <a:sym typeface="Arial"/>
              </a:rPr>
              <a:t>We should also know how to use git. Activities are checked via </a:t>
            </a:r>
            <a:r>
              <a:rPr lang="en-PH" sz="1100" b="0" i="0" u="none" strike="noStrike" cap="none" dirty="0" err="1">
                <a:solidFill>
                  <a:srgbClr val="000000"/>
                </a:solidFill>
                <a:effectLst/>
                <a:latin typeface="Arial"/>
                <a:ea typeface="Arial"/>
                <a:cs typeface="Arial"/>
                <a:sym typeface="Arial"/>
              </a:rPr>
              <a:t>github</a:t>
            </a:r>
            <a:r>
              <a:rPr lang="en-PH" sz="1100" b="0" i="0" u="none" strike="noStrike" cap="none" dirty="0">
                <a:solidFill>
                  <a:srgbClr val="000000"/>
                </a:solidFill>
                <a:effectLst/>
                <a:latin typeface="Arial"/>
                <a:ea typeface="Arial"/>
                <a:cs typeface="Arial"/>
                <a:sym typeface="Arial"/>
              </a:rPr>
              <a:t>. I'll discuss this later.</a:t>
            </a:r>
            <a:endParaRPr lang="en-PH" b="0" dirty="0">
              <a:effectLst/>
            </a:endParaRPr>
          </a:p>
          <a:p>
            <a:pPr rtl="0"/>
            <a:r>
              <a:rPr lang="en-PH" sz="1100" b="0" i="0" u="none" strike="noStrike" cap="none" dirty="0">
                <a:solidFill>
                  <a:srgbClr val="000000"/>
                </a:solidFill>
                <a:effectLst/>
                <a:latin typeface="Arial"/>
                <a:ea typeface="Arial"/>
                <a:cs typeface="Arial"/>
                <a:sym typeface="Arial"/>
              </a:rPr>
              <a:t>Please ask questions. If a concept is confusing, please let me know.</a:t>
            </a:r>
            <a:endParaRPr lang="en-PH" b="0" dirty="0">
              <a:effectLst/>
            </a:endParaRPr>
          </a:p>
          <a:p>
            <a:pPr rtl="0"/>
            <a:r>
              <a:rPr lang="en-PH" sz="1100" b="0" i="0" u="none" strike="noStrike" cap="none" dirty="0">
                <a:solidFill>
                  <a:srgbClr val="000000"/>
                </a:solidFill>
                <a:effectLst/>
                <a:latin typeface="Arial"/>
                <a:ea typeface="Arial"/>
                <a:cs typeface="Arial"/>
                <a:sym typeface="Arial"/>
              </a:rPr>
              <a:t>Disclaimer: I am not an expert in React. You might have a question that I can't answer right away, I'll take note of it and answer you after the session.</a:t>
            </a:r>
            <a:endParaRPr lang="en-PH" b="0" dirty="0">
              <a:effectLst/>
            </a:endParaRPr>
          </a:p>
          <a:p>
            <a:pPr rtl="0"/>
            <a:r>
              <a:rPr lang="en-PH" sz="1100" b="0" i="0" u="none" strike="noStrike" cap="none" dirty="0">
                <a:solidFill>
                  <a:srgbClr val="000000"/>
                </a:solidFill>
                <a:effectLst/>
                <a:latin typeface="Arial"/>
                <a:ea typeface="Arial"/>
                <a:cs typeface="Arial"/>
                <a:sym typeface="Arial"/>
              </a:rPr>
              <a:t>Google is your friend. React is a new framework. It changes every month. What you may know now is different next few months after.</a:t>
            </a:r>
            <a:endParaRPr lang="en-PH" b="0" dirty="0">
              <a:effectLst/>
            </a:endParaRPr>
          </a:p>
          <a:p>
            <a:pPr rtl="0"/>
            <a:r>
              <a:rPr lang="en-PH" sz="1100" b="0" i="0" u="none" strike="noStrike" cap="none" dirty="0">
                <a:solidFill>
                  <a:srgbClr val="000000"/>
                </a:solidFill>
                <a:effectLst/>
                <a:latin typeface="Arial"/>
                <a:ea typeface="Arial"/>
                <a:cs typeface="Arial"/>
                <a:sym typeface="Arial"/>
              </a:rPr>
              <a:t>Lastly, do not give up. Learning ReactJS is hard. It will introduce new programming paradigms that will be completely new to you. So don't give up. Relax and have fun especially when you hit a wall. </a:t>
            </a:r>
            <a:endParaRPr lang="en-PH" b="0" dirty="0">
              <a:effectLst/>
            </a:endParaRPr>
          </a:p>
        </p:txBody>
      </p:sp>
    </p:spTree>
    <p:extLst>
      <p:ext uri="{BB962C8B-B14F-4D97-AF65-F5344CB8AC3E}">
        <p14:creationId xmlns:p14="http://schemas.microsoft.com/office/powerpoint/2010/main" val="991077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479302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643012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898884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081638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727039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20913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271733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623001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943536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41341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78433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b="0" dirty="0">
                <a:effectLst/>
              </a:rPr>
              <a:t>The virtual DOM is only a virtual representation of the DOM. In ReactJS it is a very big JSON object.</a:t>
            </a:r>
          </a:p>
          <a:p>
            <a:pPr marL="139700" indent="0" rtl="0">
              <a:buNone/>
            </a:pPr>
            <a:r>
              <a:rPr lang="en-PH" b="0" dirty="0" err="1">
                <a:effectLst/>
              </a:rPr>
              <a:t>Everytime</a:t>
            </a:r>
            <a:r>
              <a:rPr lang="en-PH" b="0" dirty="0">
                <a:effectLst/>
              </a:rPr>
              <a:t> the state of our application changes, a new virtual DOM is created and is compared with the previous one.</a:t>
            </a:r>
          </a:p>
        </p:txBody>
      </p:sp>
    </p:spTree>
    <p:extLst>
      <p:ext uri="{BB962C8B-B14F-4D97-AF65-F5344CB8AC3E}">
        <p14:creationId xmlns:p14="http://schemas.microsoft.com/office/powerpoint/2010/main" val="41802780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b="0" dirty="0">
                <a:effectLst/>
              </a:rPr>
              <a:t>Then the difference calculated so that only parts of the actual DOM affected are updated.</a:t>
            </a:r>
          </a:p>
          <a:p>
            <a:pPr marL="139700" indent="0" rtl="0">
              <a:buNone/>
            </a:pPr>
            <a:r>
              <a:rPr lang="en-PH" b="0" dirty="0">
                <a:effectLst/>
              </a:rPr>
              <a:t>If this process is done using the actual DOM, it would be very slow.</a:t>
            </a:r>
          </a:p>
        </p:txBody>
      </p:sp>
    </p:spTree>
    <p:extLst>
      <p:ext uri="{BB962C8B-B14F-4D97-AF65-F5344CB8AC3E}">
        <p14:creationId xmlns:p14="http://schemas.microsoft.com/office/powerpoint/2010/main" val="615216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87023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8195018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Applications built with just React usually have a single root DOM node. </a:t>
            </a:r>
          </a:p>
          <a:p>
            <a:pPr marL="139700" indent="0" rtl="0">
              <a:buNone/>
            </a:pPr>
            <a:r>
              <a:rPr lang="en-PH" sz="1100" b="0" i="0" u="none" strike="noStrike" cap="none" dirty="0">
                <a:solidFill>
                  <a:srgbClr val="000000"/>
                </a:solidFill>
                <a:effectLst/>
                <a:latin typeface="Arial"/>
                <a:cs typeface="Arial"/>
                <a:sym typeface="Arial"/>
              </a:rPr>
              <a:t>(See create-react-app output)</a:t>
            </a:r>
            <a:endParaRPr lang="en-PH" b="0" dirty="0">
              <a:effectLst/>
            </a:endParaRPr>
          </a:p>
        </p:txBody>
      </p:sp>
    </p:spTree>
    <p:extLst>
      <p:ext uri="{BB962C8B-B14F-4D97-AF65-F5344CB8AC3E}">
        <p14:creationId xmlns:p14="http://schemas.microsoft.com/office/powerpoint/2010/main" val="29817556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Applications built with just React usually have a single root DOM node. </a:t>
            </a:r>
          </a:p>
          <a:p>
            <a:pPr marL="139700" indent="0" rtl="0">
              <a:buNone/>
            </a:pPr>
            <a:r>
              <a:rPr lang="en-PH" sz="1100" b="0" i="0" u="none" strike="noStrike" cap="none" dirty="0">
                <a:solidFill>
                  <a:srgbClr val="000000"/>
                </a:solidFill>
                <a:effectLst/>
                <a:latin typeface="Arial"/>
                <a:cs typeface="Arial"/>
                <a:sym typeface="Arial"/>
              </a:rPr>
              <a:t>(See create-react-app output)</a:t>
            </a:r>
            <a:endParaRPr lang="en-PH" b="0" dirty="0">
              <a:effectLst/>
            </a:endParaRPr>
          </a:p>
        </p:txBody>
      </p:sp>
    </p:spTree>
    <p:extLst>
      <p:ext uri="{BB962C8B-B14F-4D97-AF65-F5344CB8AC3E}">
        <p14:creationId xmlns:p14="http://schemas.microsoft.com/office/powerpoint/2010/main" val="6305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9354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795583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0698382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6485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2625353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8709494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1086892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271910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6433909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5943998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50175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881988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b="0" dirty="0">
                <a:effectLst/>
              </a:rPr>
              <a:t>!!!Demo</a:t>
            </a:r>
          </a:p>
          <a:p>
            <a:pPr marL="139700" indent="0" rtl="0">
              <a:buNone/>
            </a:pPr>
            <a:endParaRPr lang="en-PH" b="0" dirty="0">
              <a:effectLst/>
            </a:endParaRPr>
          </a:p>
        </p:txBody>
      </p:sp>
    </p:spTree>
    <p:extLst>
      <p:ext uri="{BB962C8B-B14F-4D97-AF65-F5344CB8AC3E}">
        <p14:creationId xmlns:p14="http://schemas.microsoft.com/office/powerpoint/2010/main" val="41666917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b="0" dirty="0">
                <a:effectLst/>
              </a:rPr>
              <a:t>!!!Demo</a:t>
            </a:r>
          </a:p>
          <a:p>
            <a:pPr marL="139700" indent="0" rtl="0">
              <a:buNone/>
            </a:pPr>
            <a:endParaRPr lang="en-PH" b="0" dirty="0">
              <a:effectLst/>
            </a:endParaRPr>
          </a:p>
        </p:txBody>
      </p:sp>
    </p:spTree>
    <p:extLst>
      <p:ext uri="{BB962C8B-B14F-4D97-AF65-F5344CB8AC3E}">
        <p14:creationId xmlns:p14="http://schemas.microsoft.com/office/powerpoint/2010/main" val="40463540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396856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0185071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8325550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8862885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3414215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42551699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61629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To create components we need to use what we call JSX. So what is JSX?</a:t>
            </a:r>
            <a:endParaRPr lang="en-PH" b="0" dirty="0">
              <a:effectLst/>
            </a:endParaRPr>
          </a:p>
        </p:txBody>
      </p:sp>
    </p:spTree>
    <p:extLst>
      <p:ext uri="{BB962C8B-B14F-4D97-AF65-F5344CB8AC3E}">
        <p14:creationId xmlns:p14="http://schemas.microsoft.com/office/powerpoint/2010/main" val="33076365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9991697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4553909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2701149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52723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The main goal, as you touched upon, is automated dependency and package management. This means that you can </a:t>
            </a:r>
            <a:r>
              <a:rPr lang="en-PH" sz="1100" b="0" i="0" u="sng" strike="noStrike" cap="none" dirty="0">
                <a:solidFill>
                  <a:srgbClr val="000000"/>
                </a:solidFill>
                <a:effectLst/>
                <a:latin typeface="Arial"/>
                <a:ea typeface="Arial"/>
                <a:cs typeface="Arial"/>
                <a:sym typeface="Arial"/>
                <a:hlinkClick r:id="rId3"/>
              </a:rPr>
              <a:t>specify all of your project's dependencies</a:t>
            </a:r>
            <a:r>
              <a:rPr lang="en-PH" sz="1100" b="0" i="0" u="none" strike="noStrike" cap="none" dirty="0">
                <a:solidFill>
                  <a:srgbClr val="000000"/>
                </a:solidFill>
                <a:effectLst/>
                <a:latin typeface="Arial"/>
                <a:ea typeface="Arial"/>
                <a:cs typeface="Arial"/>
                <a:sym typeface="Arial"/>
              </a:rPr>
              <a:t> inside your </a:t>
            </a:r>
            <a:r>
              <a:rPr lang="en-PH" dirty="0" err="1"/>
              <a:t>package.json</a:t>
            </a:r>
            <a:r>
              <a:rPr lang="en-PH" sz="1100" b="0" i="0" u="none" strike="noStrike" cap="none" dirty="0">
                <a:solidFill>
                  <a:srgbClr val="000000"/>
                </a:solidFill>
                <a:effectLst/>
                <a:latin typeface="Arial"/>
                <a:ea typeface="Arial"/>
                <a:cs typeface="Arial"/>
                <a:sym typeface="Arial"/>
              </a:rPr>
              <a:t> file, then any time you (or anyone else) needs to get started with your project they can just run </a:t>
            </a:r>
            <a:r>
              <a:rPr lang="en-PH" dirty="0" err="1"/>
              <a:t>npm</a:t>
            </a:r>
            <a:r>
              <a:rPr lang="en-PH" dirty="0"/>
              <a:t> install</a:t>
            </a:r>
            <a:r>
              <a:rPr lang="en-PH" sz="1100" b="0" i="0" u="none" strike="noStrike" cap="none" dirty="0">
                <a:solidFill>
                  <a:srgbClr val="000000"/>
                </a:solidFill>
                <a:effectLst/>
                <a:latin typeface="Arial"/>
                <a:ea typeface="Arial"/>
                <a:cs typeface="Arial"/>
                <a:sym typeface="Arial"/>
              </a:rPr>
              <a:t> and immediately have all of the dependencies installed. On top of this, it is also possible to specify what </a:t>
            </a:r>
            <a:r>
              <a:rPr lang="en-PH" sz="1100" b="1" i="0" u="none" strike="noStrike" cap="none" dirty="0">
                <a:solidFill>
                  <a:srgbClr val="000000"/>
                </a:solidFill>
                <a:effectLst/>
                <a:latin typeface="Arial"/>
                <a:ea typeface="Arial"/>
                <a:cs typeface="Arial"/>
                <a:sym typeface="Arial"/>
              </a:rPr>
              <a:t>versions</a:t>
            </a:r>
            <a:r>
              <a:rPr lang="en-PH" sz="1100" b="0" i="0" u="none" strike="noStrike" cap="none" dirty="0">
                <a:solidFill>
                  <a:srgbClr val="000000"/>
                </a:solidFill>
                <a:effectLst/>
                <a:latin typeface="Arial"/>
                <a:ea typeface="Arial"/>
                <a:cs typeface="Arial"/>
                <a:sym typeface="Arial"/>
              </a:rPr>
              <a:t> your project depends upon to prevent updates from breaking your project.</a:t>
            </a:r>
            <a:endParaRPr lang="en-PH" b="0" dirty="0">
              <a:effectLst/>
            </a:endParaRPr>
          </a:p>
        </p:txBody>
      </p:sp>
    </p:spTree>
    <p:extLst>
      <p:ext uri="{BB962C8B-B14F-4D97-AF65-F5344CB8AC3E}">
        <p14:creationId xmlns:p14="http://schemas.microsoft.com/office/powerpoint/2010/main" val="17763429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0910412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8508449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858331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1775264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4246128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899792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408162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FB600"/>
        </a:solidFill>
        <a:effectLst/>
      </p:bgPr>
    </p:bg>
    <p:spTree>
      <p:nvGrpSpPr>
        <p:cNvPr id="1" name="Shape 9"/>
        <p:cNvGrpSpPr/>
        <p:nvPr/>
      </p:nvGrpSpPr>
      <p:grpSpPr>
        <a:xfrm>
          <a:off x="0" y="0"/>
          <a:ext cx="0" cy="0"/>
          <a:chOff x="0" y="0"/>
          <a:chExt cx="0" cy="0"/>
        </a:xfrm>
      </p:grpSpPr>
      <p:sp>
        <p:nvSpPr>
          <p:cNvPr id="10" name="Shape 10"/>
          <p:cNvSpPr/>
          <p:nvPr/>
        </p:nvSpPr>
        <p:spPr>
          <a:xfrm>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6000"/>
              <a:buNone/>
              <a:defRPr sz="6000">
                <a:solidFill>
                  <a:srgbClr val="FFFFFF"/>
                </a:solidFill>
              </a:defRPr>
            </a:lvl1pPr>
            <a:lvl2pPr lvl="1">
              <a:spcBef>
                <a:spcPts val="0"/>
              </a:spcBef>
              <a:spcAft>
                <a:spcPts val="0"/>
              </a:spcAft>
              <a:buClr>
                <a:srgbClr val="FFFFFF"/>
              </a:buClr>
              <a:buSzPts val="6000"/>
              <a:buNone/>
              <a:defRPr sz="6000">
                <a:solidFill>
                  <a:srgbClr val="FFFFFF"/>
                </a:solidFill>
              </a:defRPr>
            </a:lvl2pPr>
            <a:lvl3pPr lvl="2">
              <a:spcBef>
                <a:spcPts val="0"/>
              </a:spcBef>
              <a:spcAft>
                <a:spcPts val="0"/>
              </a:spcAft>
              <a:buClr>
                <a:srgbClr val="FFFFFF"/>
              </a:buClr>
              <a:buSzPts val="6000"/>
              <a:buNone/>
              <a:defRPr sz="6000">
                <a:solidFill>
                  <a:srgbClr val="FFFFFF"/>
                </a:solidFill>
              </a:defRPr>
            </a:lvl3pPr>
            <a:lvl4pPr lvl="3">
              <a:spcBef>
                <a:spcPts val="0"/>
              </a:spcBef>
              <a:spcAft>
                <a:spcPts val="0"/>
              </a:spcAft>
              <a:buClr>
                <a:srgbClr val="FFFFFF"/>
              </a:buClr>
              <a:buSzPts val="6000"/>
              <a:buNone/>
              <a:defRPr sz="6000">
                <a:solidFill>
                  <a:srgbClr val="FFFFFF"/>
                </a:solidFill>
              </a:defRPr>
            </a:lvl4pPr>
            <a:lvl5pPr lvl="4">
              <a:spcBef>
                <a:spcPts val="0"/>
              </a:spcBef>
              <a:spcAft>
                <a:spcPts val="0"/>
              </a:spcAft>
              <a:buClr>
                <a:srgbClr val="FFFFFF"/>
              </a:buClr>
              <a:buSzPts val="6000"/>
              <a:buNone/>
              <a:defRPr sz="6000">
                <a:solidFill>
                  <a:srgbClr val="FFFFFF"/>
                </a:solidFill>
              </a:defRPr>
            </a:lvl5pPr>
            <a:lvl6pPr lvl="5">
              <a:spcBef>
                <a:spcPts val="0"/>
              </a:spcBef>
              <a:spcAft>
                <a:spcPts val="0"/>
              </a:spcAft>
              <a:buClr>
                <a:srgbClr val="FFFFFF"/>
              </a:buClr>
              <a:buSzPts val="6000"/>
              <a:buNone/>
              <a:defRPr sz="6000">
                <a:solidFill>
                  <a:srgbClr val="FFFFFF"/>
                </a:solidFill>
              </a:defRPr>
            </a:lvl6pPr>
            <a:lvl7pPr lvl="6">
              <a:spcBef>
                <a:spcPts val="0"/>
              </a:spcBef>
              <a:spcAft>
                <a:spcPts val="0"/>
              </a:spcAft>
              <a:buClr>
                <a:srgbClr val="FFFFFF"/>
              </a:buClr>
              <a:buSzPts val="6000"/>
              <a:buNone/>
              <a:defRPr sz="6000">
                <a:solidFill>
                  <a:srgbClr val="FFFFFF"/>
                </a:solidFill>
              </a:defRPr>
            </a:lvl7pPr>
            <a:lvl8pPr lvl="7">
              <a:spcBef>
                <a:spcPts val="0"/>
              </a:spcBef>
              <a:spcAft>
                <a:spcPts val="0"/>
              </a:spcAft>
              <a:buClr>
                <a:srgbClr val="FFFFFF"/>
              </a:buClr>
              <a:buSzPts val="6000"/>
              <a:buNone/>
              <a:defRPr sz="6000">
                <a:solidFill>
                  <a:srgbClr val="FFFFFF"/>
                </a:solidFill>
              </a:defRPr>
            </a:lvl8pPr>
            <a:lvl9pPr lvl="8">
              <a:spcBef>
                <a:spcPts val="0"/>
              </a:spcBef>
              <a:spcAft>
                <a:spcPts val="0"/>
              </a:spcAft>
              <a:buClr>
                <a:srgbClr val="FFFFFF"/>
              </a:buClr>
              <a:buSzPts val="6000"/>
              <a:buNone/>
              <a:defRPr sz="6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Shape 22"/>
          <p:cNvSpPr/>
          <p:nvPr/>
        </p:nvSpPr>
        <p:spPr>
          <a:xfrm>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Shape 24"/>
          <p:cNvSpPr txBox="1">
            <a:spLocks noGrp="1"/>
          </p:cNvSpPr>
          <p:nvPr>
            <p:ph type="body" idx="1"/>
          </p:nvPr>
        </p:nvSpPr>
        <p:spPr>
          <a:xfrm>
            <a:off x="922000" y="1885951"/>
            <a:ext cx="6866100" cy="23661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B600"/>
              </a:buClr>
              <a:buSzPts val="1800"/>
              <a:buChar char="●"/>
              <a:defRPr/>
            </a:lvl1pPr>
            <a:lvl2pPr marL="914400" lvl="1" indent="-342900">
              <a:spcBef>
                <a:spcPts val="0"/>
              </a:spcBef>
              <a:spcAft>
                <a:spcPts val="0"/>
              </a:spcAft>
              <a:buClr>
                <a:srgbClr val="FFB600"/>
              </a:buClr>
              <a:buSzPts val="1800"/>
              <a:buChar char="○"/>
              <a:defRPr/>
            </a:lvl2pPr>
            <a:lvl3pPr marL="1371600" lvl="2" indent="-342900">
              <a:spcBef>
                <a:spcPts val="0"/>
              </a:spcBef>
              <a:spcAft>
                <a:spcPts val="0"/>
              </a:spcAft>
              <a:buClr>
                <a:srgbClr val="FFB600"/>
              </a:buClr>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Shape 2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Shape 4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49" name="Shape 49"/>
          <p:cNvSpPr/>
          <p:nvPr/>
        </p:nvSpPr>
        <p:spPr>
          <a:xfrm>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B600"/>
        </a:solidFill>
        <a:effectLst/>
      </p:bgPr>
    </p:bg>
    <p:spTree>
      <p:nvGrpSpPr>
        <p:cNvPr id="1" name="Shape 16"/>
        <p:cNvGrpSpPr/>
        <p:nvPr/>
      </p:nvGrpSpPr>
      <p:grpSpPr>
        <a:xfrm>
          <a:off x="0" y="0"/>
          <a:ext cx="0" cy="0"/>
          <a:chOff x="0" y="0"/>
          <a:chExt cx="0" cy="0"/>
        </a:xfrm>
      </p:grpSpPr>
      <p:sp>
        <p:nvSpPr>
          <p:cNvPr id="17" name="Shape 17"/>
          <p:cNvSpPr/>
          <p:nvPr/>
        </p:nvSpPr>
        <p:spPr>
          <a:xfrm flipH="1">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434343"/>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txBox="1">
            <a:spLocks noGrp="1"/>
          </p:cNvSpPr>
          <p:nvPr>
            <p:ph type="body" idx="1"/>
          </p:nvPr>
        </p:nvSpPr>
        <p:spPr>
          <a:xfrm>
            <a:off x="1757200" y="2161800"/>
            <a:ext cx="5629800" cy="819900"/>
          </a:xfrm>
          <a:prstGeom prst="rect">
            <a:avLst/>
          </a:prstGeom>
        </p:spPr>
        <p:txBody>
          <a:bodyPr spcFirstLastPara="1" wrap="square" lIns="91425" tIns="91425" rIns="91425" bIns="91425" anchor="ctr" anchorCtr="0"/>
          <a:lstStyle>
            <a:lvl1pPr marL="457200" lvl="0" indent="-419100" algn="ctr" rtl="0">
              <a:spcBef>
                <a:spcPts val="600"/>
              </a:spcBef>
              <a:spcAft>
                <a:spcPts val="0"/>
              </a:spcAft>
              <a:buClr>
                <a:srgbClr val="434343"/>
              </a:buClr>
              <a:buSzPts val="3000"/>
              <a:buChar char="●"/>
              <a:defRPr sz="3000" i="1">
                <a:solidFill>
                  <a:srgbClr val="434343"/>
                </a:solidFill>
              </a:defRPr>
            </a:lvl1pPr>
            <a:lvl2pPr marL="914400" lvl="1" indent="-419100" algn="ctr" rtl="0">
              <a:spcBef>
                <a:spcPts val="0"/>
              </a:spcBef>
              <a:spcAft>
                <a:spcPts val="0"/>
              </a:spcAft>
              <a:buClr>
                <a:srgbClr val="434343"/>
              </a:buClr>
              <a:buSzPts val="3000"/>
              <a:buChar char="○"/>
              <a:defRPr sz="3000" i="1">
                <a:solidFill>
                  <a:srgbClr val="434343"/>
                </a:solidFill>
              </a:defRPr>
            </a:lvl2pPr>
            <a:lvl3pPr marL="1371600" lvl="2" indent="-419100" algn="ctr" rtl="0">
              <a:spcBef>
                <a:spcPts val="0"/>
              </a:spcBef>
              <a:spcAft>
                <a:spcPts val="0"/>
              </a:spcAft>
              <a:buClr>
                <a:srgbClr val="434343"/>
              </a:buClr>
              <a:buSzPts val="3000"/>
              <a:buChar char="■"/>
              <a:defRPr sz="3000" i="1">
                <a:solidFill>
                  <a:srgbClr val="434343"/>
                </a:solidFill>
              </a:defRPr>
            </a:lvl3pPr>
            <a:lvl4pPr marL="1828800" lvl="3" indent="-419100" algn="ctr" rtl="0">
              <a:spcBef>
                <a:spcPts val="0"/>
              </a:spcBef>
              <a:spcAft>
                <a:spcPts val="0"/>
              </a:spcAft>
              <a:buClr>
                <a:srgbClr val="434343"/>
              </a:buClr>
              <a:buSzPts val="3000"/>
              <a:buChar char="●"/>
              <a:defRPr sz="3000" i="1">
                <a:solidFill>
                  <a:srgbClr val="434343"/>
                </a:solidFill>
              </a:defRPr>
            </a:lvl4pPr>
            <a:lvl5pPr marL="2286000" lvl="4" indent="-419100" algn="ctr" rtl="0">
              <a:spcBef>
                <a:spcPts val="0"/>
              </a:spcBef>
              <a:spcAft>
                <a:spcPts val="0"/>
              </a:spcAft>
              <a:buClr>
                <a:srgbClr val="434343"/>
              </a:buClr>
              <a:buSzPts val="3000"/>
              <a:buChar char="○"/>
              <a:defRPr sz="3000" i="1">
                <a:solidFill>
                  <a:srgbClr val="434343"/>
                </a:solidFill>
              </a:defRPr>
            </a:lvl5pPr>
            <a:lvl6pPr marL="2743200" lvl="5" indent="-419100" algn="ctr" rtl="0">
              <a:spcBef>
                <a:spcPts val="0"/>
              </a:spcBef>
              <a:spcAft>
                <a:spcPts val="0"/>
              </a:spcAft>
              <a:buClr>
                <a:srgbClr val="434343"/>
              </a:buClr>
              <a:buSzPts val="3000"/>
              <a:buChar char="■"/>
              <a:defRPr sz="3000" i="1">
                <a:solidFill>
                  <a:srgbClr val="434343"/>
                </a:solidFill>
              </a:defRPr>
            </a:lvl6pPr>
            <a:lvl7pPr marL="3200400" lvl="6" indent="-419100" algn="ctr" rtl="0">
              <a:spcBef>
                <a:spcPts val="0"/>
              </a:spcBef>
              <a:spcAft>
                <a:spcPts val="0"/>
              </a:spcAft>
              <a:buClr>
                <a:srgbClr val="434343"/>
              </a:buClr>
              <a:buSzPts val="3000"/>
              <a:buChar char="●"/>
              <a:defRPr sz="3000" i="1">
                <a:solidFill>
                  <a:srgbClr val="434343"/>
                </a:solidFill>
              </a:defRPr>
            </a:lvl7pPr>
            <a:lvl8pPr marL="3657600" lvl="7" indent="-419100" algn="ctr" rtl="0">
              <a:spcBef>
                <a:spcPts val="0"/>
              </a:spcBef>
              <a:spcAft>
                <a:spcPts val="0"/>
              </a:spcAft>
              <a:buClr>
                <a:srgbClr val="434343"/>
              </a:buClr>
              <a:buSzPts val="3000"/>
              <a:buChar char="○"/>
              <a:defRPr sz="3000" i="1">
                <a:solidFill>
                  <a:srgbClr val="434343"/>
                </a:solidFill>
              </a:defRPr>
            </a:lvl8pPr>
            <a:lvl9pPr marL="4114800" lvl="8" indent="-419100" algn="ctr">
              <a:spcBef>
                <a:spcPts val="0"/>
              </a:spcBef>
              <a:spcAft>
                <a:spcPts val="0"/>
              </a:spcAft>
              <a:buClr>
                <a:srgbClr val="434343"/>
              </a:buClr>
              <a:buSzPts val="3000"/>
              <a:buChar char="■"/>
              <a:defRPr sz="3000" i="1">
                <a:solidFill>
                  <a:srgbClr val="434343"/>
                </a:solidFill>
              </a:defRPr>
            </a:lvl9pPr>
          </a:lstStyle>
          <a:p>
            <a:endParaRPr/>
          </a:p>
        </p:txBody>
      </p:sp>
      <p:sp>
        <p:nvSpPr>
          <p:cNvPr id="19" name="Shape 19"/>
          <p:cNvSpPr txBox="1"/>
          <p:nvPr/>
        </p:nvSpPr>
        <p:spPr>
          <a:xfrm>
            <a:off x="205550" y="75075"/>
            <a:ext cx="7995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0" b="1">
                <a:solidFill>
                  <a:srgbClr val="434343"/>
                </a:solidFill>
                <a:latin typeface="Raleway"/>
                <a:ea typeface="Raleway"/>
                <a:cs typeface="Raleway"/>
                <a:sym typeface="Raleway"/>
              </a:rPr>
              <a:t>“</a:t>
            </a:r>
            <a:endParaRPr sz="12000" b="1">
              <a:solidFill>
                <a:srgbClr val="434343"/>
              </a:solidFill>
              <a:latin typeface="Raleway"/>
              <a:ea typeface="Raleway"/>
              <a:cs typeface="Raleway"/>
              <a:sym typeface="Raleway"/>
            </a:endParaRPr>
          </a:p>
        </p:txBody>
      </p:sp>
      <p:sp>
        <p:nvSpPr>
          <p:cNvPr id="20" name="Shape 2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9081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1pPr>
            <a:lvl2pPr lvl="1">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2pPr>
            <a:lvl3pPr lvl="2">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3pPr>
            <a:lvl4pPr lvl="3">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4pPr>
            <a:lvl5pPr lvl="4">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5pPr>
            <a:lvl6pPr lvl="5">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6pPr>
            <a:lvl7pPr lvl="6">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7pPr>
            <a:lvl8pPr lvl="7">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8pPr>
            <a:lvl9pPr lvl="8">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9pPr>
          </a:lstStyle>
          <a:p>
            <a:endParaRPr/>
          </a:p>
        </p:txBody>
      </p:sp>
      <p:sp>
        <p:nvSpPr>
          <p:cNvPr id="7" name="Shape 7"/>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1pPr>
            <a:lvl2pPr marL="914400" lvl="1" indent="-3429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2pPr>
            <a:lvl3pPr marL="1371600" lvl="2" indent="-3429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3pPr>
            <a:lvl4pPr marL="1828800" lvl="3"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4pPr>
            <a:lvl5pPr marL="2286000" lvl="4"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5pPr>
            <a:lvl6pPr marL="2743200" lvl="5"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6pPr>
            <a:lvl7pPr marL="3200400" lvl="6"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7pPr>
            <a:lvl8pPr marL="3657600" lvl="7"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8pPr>
            <a:lvl9pPr marL="4114800" lvl="8"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9pPr>
          </a:lstStyle>
          <a:p>
            <a:endParaRPr/>
          </a:p>
        </p:txBody>
      </p:sp>
      <p:sp>
        <p:nvSpPr>
          <p:cNvPr id="8" name="Shape 8"/>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B600"/>
                </a:solidFill>
                <a:latin typeface="Raleway ExtraBold"/>
                <a:ea typeface="Raleway ExtraBold"/>
                <a:cs typeface="Raleway ExtraBold"/>
                <a:sym typeface="Raleway ExtraBold"/>
              </a:defRPr>
            </a:lvl1pPr>
            <a:lvl2pPr lvl="1" algn="ctr">
              <a:buNone/>
              <a:defRPr sz="1300">
                <a:solidFill>
                  <a:srgbClr val="FFB600"/>
                </a:solidFill>
                <a:latin typeface="Raleway ExtraBold"/>
                <a:ea typeface="Raleway ExtraBold"/>
                <a:cs typeface="Raleway ExtraBold"/>
                <a:sym typeface="Raleway ExtraBold"/>
              </a:defRPr>
            </a:lvl2pPr>
            <a:lvl3pPr lvl="2" algn="ctr">
              <a:buNone/>
              <a:defRPr sz="1300">
                <a:solidFill>
                  <a:srgbClr val="FFB600"/>
                </a:solidFill>
                <a:latin typeface="Raleway ExtraBold"/>
                <a:ea typeface="Raleway ExtraBold"/>
                <a:cs typeface="Raleway ExtraBold"/>
                <a:sym typeface="Raleway ExtraBold"/>
              </a:defRPr>
            </a:lvl3pPr>
            <a:lvl4pPr lvl="3" algn="ctr">
              <a:buNone/>
              <a:defRPr sz="1300">
                <a:solidFill>
                  <a:srgbClr val="FFB600"/>
                </a:solidFill>
                <a:latin typeface="Raleway ExtraBold"/>
                <a:ea typeface="Raleway ExtraBold"/>
                <a:cs typeface="Raleway ExtraBold"/>
                <a:sym typeface="Raleway ExtraBold"/>
              </a:defRPr>
            </a:lvl4pPr>
            <a:lvl5pPr lvl="4" algn="ctr">
              <a:buNone/>
              <a:defRPr sz="1300">
                <a:solidFill>
                  <a:srgbClr val="FFB600"/>
                </a:solidFill>
                <a:latin typeface="Raleway ExtraBold"/>
                <a:ea typeface="Raleway ExtraBold"/>
                <a:cs typeface="Raleway ExtraBold"/>
                <a:sym typeface="Raleway ExtraBold"/>
              </a:defRPr>
            </a:lvl5pPr>
            <a:lvl6pPr lvl="5" algn="ctr">
              <a:buNone/>
              <a:defRPr sz="1300">
                <a:solidFill>
                  <a:srgbClr val="FFB600"/>
                </a:solidFill>
                <a:latin typeface="Raleway ExtraBold"/>
                <a:ea typeface="Raleway ExtraBold"/>
                <a:cs typeface="Raleway ExtraBold"/>
                <a:sym typeface="Raleway ExtraBold"/>
              </a:defRPr>
            </a:lvl6pPr>
            <a:lvl7pPr lvl="6" algn="ctr">
              <a:buNone/>
              <a:defRPr sz="1300">
                <a:solidFill>
                  <a:srgbClr val="FFB600"/>
                </a:solidFill>
                <a:latin typeface="Raleway ExtraBold"/>
                <a:ea typeface="Raleway ExtraBold"/>
                <a:cs typeface="Raleway ExtraBold"/>
                <a:sym typeface="Raleway ExtraBold"/>
              </a:defRPr>
            </a:lvl7pPr>
            <a:lvl8pPr lvl="7" algn="ctr">
              <a:buNone/>
              <a:defRPr sz="1300">
                <a:solidFill>
                  <a:srgbClr val="FFB600"/>
                </a:solidFill>
                <a:latin typeface="Raleway ExtraBold"/>
                <a:ea typeface="Raleway ExtraBold"/>
                <a:cs typeface="Raleway ExtraBold"/>
                <a:sym typeface="Raleway ExtraBold"/>
              </a:defRPr>
            </a:lvl8pPr>
            <a:lvl9pPr lvl="8" algn="ctr">
              <a:buNone/>
              <a:defRPr sz="1300">
                <a:solidFill>
                  <a:srgbClr val="FFB600"/>
                </a:solidFill>
                <a:latin typeface="Raleway ExtraBold"/>
                <a:ea typeface="Raleway ExtraBold"/>
                <a:cs typeface="Raleway ExtraBold"/>
                <a:sym typeface="Raleway ExtraBol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 id="2147483660"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acebook/create-react-ap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ryancabansay/react-train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javascript.info/"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ZNbFagCBlwo"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www.youtube.com/watch?v=Jakoi0G8lBg" TargetMode="External"/><Relationship Id="rId4" Type="http://schemas.openxmlformats.org/officeDocument/2006/relationships/hyperlink" Target="https://www.youtube.com/watch?v=xfGciVdbktI"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ycstRj2i66k"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www.youtube.com/watch?v=BYbgopx44vo"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PH" dirty="0"/>
              <a:t>ReactJS</a:t>
            </a:r>
            <a:endParaRPr dirty="0"/>
          </a:p>
        </p:txBody>
      </p:sp>
      <p:grpSp>
        <p:nvGrpSpPr>
          <p:cNvPr id="58" name="Shape 58"/>
          <p:cNvGrpSpPr/>
          <p:nvPr/>
        </p:nvGrpSpPr>
        <p:grpSpPr>
          <a:xfrm>
            <a:off x="7864658" y="371176"/>
            <a:ext cx="896264" cy="896314"/>
            <a:chOff x="570875" y="4322250"/>
            <a:chExt cx="443300" cy="443325"/>
          </a:xfrm>
        </p:grpSpPr>
        <p:sp>
          <p:nvSpPr>
            <p:cNvPr id="59" name="Shape 59"/>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Rectangle 1">
            <a:extLst>
              <a:ext uri="{FF2B5EF4-FFF2-40B4-BE49-F238E27FC236}">
                <a16:creationId xmlns:a16="http://schemas.microsoft.com/office/drawing/2014/main" id="{1421E91F-A8C8-4533-8F07-3D80C1152237}"/>
              </a:ext>
            </a:extLst>
          </p:cNvPr>
          <p:cNvSpPr/>
          <p:nvPr/>
        </p:nvSpPr>
        <p:spPr>
          <a:xfrm>
            <a:off x="4042047" y="2417862"/>
            <a:ext cx="1059906" cy="307777"/>
          </a:xfrm>
          <a:prstGeom prst="rect">
            <a:avLst/>
          </a:prstGeom>
        </p:spPr>
        <p:txBody>
          <a:bodyPr wrap="none">
            <a:spAutoFit/>
          </a:bodyPr>
          <a:lstStyle/>
          <a:p>
            <a:r>
              <a:rPr lang="en-PH" dirty="0">
                <a:solidFill>
                  <a:srgbClr val="FFB600"/>
                </a:solidFill>
              </a:rPr>
              <a:t>about new </a:t>
            </a:r>
            <a:endParaRPr lang="en-PH" dirty="0"/>
          </a:p>
        </p:txBody>
      </p:sp>
    </p:spTree>
    <p:extLst>
      <p:ext uri="{BB962C8B-B14F-4D97-AF65-F5344CB8AC3E}">
        <p14:creationId xmlns:p14="http://schemas.microsoft.com/office/powerpoint/2010/main" val="4123249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Node Package Manager (</a:t>
            </a:r>
            <a:r>
              <a:rPr lang="en-PH" sz="2700" dirty="0" err="1"/>
              <a:t>npm</a:t>
            </a:r>
            <a:r>
              <a:rPr lang="en-PH" sz="2700" dirty="0"/>
              <a: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b="1" dirty="0">
                <a:solidFill>
                  <a:srgbClr val="FFB600"/>
                </a:solidFill>
              </a:rPr>
              <a:t>What is a package?</a:t>
            </a:r>
          </a:p>
          <a:p>
            <a:pPr lvl="1"/>
            <a:r>
              <a:rPr lang="en-PH" sz="2400" dirty="0"/>
              <a:t>A package contains all the files you need for a module.</a:t>
            </a:r>
          </a:p>
          <a:p>
            <a:pPr lvl="1"/>
            <a:r>
              <a:rPr lang="en-PH" sz="2400" dirty="0"/>
              <a:t>Modules are JavaScript libraries you can include in your project.</a:t>
            </a:r>
            <a:br>
              <a:rPr lang="en-PH" sz="2400" dirty="0"/>
            </a:b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070146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922000" y="586975"/>
            <a:ext cx="6866100" cy="857400"/>
          </a:xfrm>
          <a:prstGeom prst="rect">
            <a:avLst/>
          </a:prstGeom>
        </p:spPr>
        <p:txBody>
          <a:bodyPr spcFirstLastPara="1" wrap="square" lIns="91425" tIns="91425" rIns="91425" bIns="91425" anchor="t" anchorCtr="0">
            <a:noAutofit/>
          </a:bodyPr>
          <a:lstStyle/>
          <a:p>
            <a:pPr lvl="0"/>
            <a:r>
              <a:rPr lang="en-PH" sz="2700" dirty="0"/>
              <a:t>Node Package Manager (</a:t>
            </a:r>
            <a:r>
              <a:rPr lang="en-PH" sz="2700" dirty="0" err="1"/>
              <a:t>npm</a:t>
            </a:r>
            <a:r>
              <a:rPr lang="en-PH" sz="2700" dirty="0"/>
              <a:t>)</a:t>
            </a:r>
            <a:endParaRPr sz="2700" dirty="0"/>
          </a:p>
        </p:txBody>
      </p:sp>
      <p:sp>
        <p:nvSpPr>
          <p:cNvPr id="102" name="Shape 102"/>
          <p:cNvSpPr txBox="1">
            <a:spLocks noGrp="1"/>
          </p:cNvSpPr>
          <p:nvPr>
            <p:ph type="body" idx="1"/>
          </p:nvPr>
        </p:nvSpPr>
        <p:spPr>
          <a:xfrm>
            <a:off x="922000" y="1090829"/>
            <a:ext cx="7091290" cy="2889782"/>
          </a:xfrm>
          <a:prstGeom prst="rect">
            <a:avLst/>
          </a:prstGeom>
        </p:spPr>
        <p:txBody>
          <a:bodyPr spcFirstLastPara="1" wrap="square" lIns="91425" tIns="91425" rIns="91425" bIns="91425" anchor="t" anchorCtr="0">
            <a:noAutofit/>
          </a:bodyPr>
          <a:lstStyle/>
          <a:p>
            <a:r>
              <a:rPr lang="en-PH" sz="2500" b="1" dirty="0">
                <a:solidFill>
                  <a:srgbClr val="FFB600"/>
                </a:solidFill>
              </a:rPr>
              <a:t>How do you download a package?</a:t>
            </a:r>
          </a:p>
          <a:p>
            <a:pPr lvl="1"/>
            <a:r>
              <a:rPr lang="en-PH" sz="2400" dirty="0"/>
              <a:t>You can download it manually but it is tiresome</a:t>
            </a:r>
          </a:p>
          <a:p>
            <a:pPr lvl="1"/>
            <a:r>
              <a:rPr lang="en-PH" sz="2400" dirty="0"/>
              <a:t>Use </a:t>
            </a:r>
            <a:r>
              <a:rPr lang="en-PH" sz="2400" dirty="0" err="1"/>
              <a:t>npm</a:t>
            </a:r>
            <a:r>
              <a:rPr lang="en-PH" sz="2400" dirty="0"/>
              <a:t> and install it in app</a:t>
            </a:r>
          </a:p>
          <a:p>
            <a:pPr lvl="2"/>
            <a:r>
              <a:rPr lang="en-PH" sz="2400" b="1" i="1" dirty="0"/>
              <a:t>Example:</a:t>
            </a:r>
          </a:p>
          <a:p>
            <a:pPr lvl="3"/>
            <a:r>
              <a:rPr lang="en-PH" sz="2400" i="1" dirty="0"/>
              <a:t>You want to install react-mic</a:t>
            </a:r>
          </a:p>
          <a:p>
            <a:pPr lvl="4"/>
            <a:r>
              <a:rPr lang="en-PH" sz="2400" b="1" i="1" dirty="0" err="1">
                <a:solidFill>
                  <a:srgbClr val="FFB600"/>
                </a:solidFill>
              </a:rPr>
              <a:t>npm</a:t>
            </a:r>
            <a:r>
              <a:rPr lang="en-PH" sz="2400" b="1" i="1" dirty="0">
                <a:solidFill>
                  <a:srgbClr val="FFB600"/>
                </a:solidFill>
              </a:rPr>
              <a:t> install react-mic </a:t>
            </a:r>
          </a:p>
          <a:p>
            <a:pPr lvl="4"/>
            <a:r>
              <a:rPr lang="en-PH" sz="2400" i="1" dirty="0"/>
              <a:t>Add </a:t>
            </a:r>
            <a:r>
              <a:rPr lang="en-PH" sz="2400" b="1" i="1" dirty="0">
                <a:solidFill>
                  <a:srgbClr val="FFB600"/>
                </a:solidFill>
              </a:rPr>
              <a:t>--save </a:t>
            </a:r>
            <a:r>
              <a:rPr lang="en-PH" sz="2400" i="1" dirty="0"/>
              <a:t>to automatically save to </a:t>
            </a:r>
            <a:r>
              <a:rPr lang="en-PH" sz="2400" b="1" i="1" dirty="0" err="1">
                <a:solidFill>
                  <a:srgbClr val="FFB600"/>
                </a:solidFill>
              </a:rPr>
              <a:t>package.json</a:t>
            </a:r>
            <a:br>
              <a:rPr lang="en-PH" sz="2400" dirty="0"/>
            </a:br>
            <a:endParaRPr lang="en-PH" sz="2400" b="1" dirty="0">
              <a:solidFill>
                <a:srgbClr val="FFB600"/>
              </a:solidFill>
            </a:endParaRPr>
          </a:p>
          <a:p>
            <a:pPr marL="114300" indent="0">
              <a:buNone/>
            </a:pPr>
            <a:br>
              <a:rPr lang="en-PH" sz="2400" dirty="0"/>
            </a:b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0985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Node Package Manager (</a:t>
            </a:r>
            <a:r>
              <a:rPr lang="en-PH" sz="2700" dirty="0" err="1"/>
              <a:t>npm</a:t>
            </a:r>
            <a:r>
              <a:rPr lang="en-PH" sz="2700" dirty="0"/>
              <a: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b="1" dirty="0">
                <a:solidFill>
                  <a:srgbClr val="FFB600"/>
                </a:solidFill>
              </a:rPr>
              <a:t>How do you use the package?</a:t>
            </a:r>
          </a:p>
          <a:p>
            <a:pPr lvl="1"/>
            <a:r>
              <a:rPr lang="en-PH" sz="2400" b="1" dirty="0"/>
              <a:t>Old way:</a:t>
            </a:r>
          </a:p>
          <a:p>
            <a:pPr lvl="2"/>
            <a:r>
              <a:rPr lang="en-PH" sz="2400" dirty="0"/>
              <a:t>const rm = require('react-mic);</a:t>
            </a:r>
          </a:p>
          <a:p>
            <a:pPr lvl="1"/>
            <a:r>
              <a:rPr lang="en-PH" sz="2400" b="1" dirty="0"/>
              <a:t>ES6 way:</a:t>
            </a:r>
          </a:p>
          <a:p>
            <a:pPr lvl="2"/>
            <a:r>
              <a:rPr lang="en-PH" sz="2400" dirty="0"/>
              <a:t>import { </a:t>
            </a:r>
            <a:r>
              <a:rPr lang="en-PH" sz="2400" dirty="0" err="1"/>
              <a:t>ReactMic</a:t>
            </a:r>
            <a:r>
              <a:rPr lang="en-PH" sz="2400" dirty="0"/>
              <a:t> } from 'react-mic’;</a:t>
            </a:r>
          </a:p>
          <a:p>
            <a:pPr lvl="2"/>
            <a:endParaRPr lang="en-PH" sz="2400" dirty="0"/>
          </a:p>
          <a:p>
            <a:pPr lvl="2"/>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292960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1757100" y="2587113"/>
            <a:ext cx="5629800" cy="819900"/>
          </a:xfrm>
          <a:prstGeom prst="rect">
            <a:avLst/>
          </a:prstGeom>
        </p:spPr>
        <p:txBody>
          <a:bodyPr spcFirstLastPara="1" wrap="square" lIns="91425" tIns="91425" rIns="91425" bIns="91425" anchor="ctr" anchorCtr="0">
            <a:noAutofit/>
          </a:bodyPr>
          <a:lstStyle/>
          <a:p>
            <a:pPr marL="0" lvl="0" indent="0">
              <a:buNone/>
            </a:pPr>
            <a:r>
              <a:rPr lang="en-PH" sz="3200" dirty="0"/>
              <a:t>To make development easier, search for libraries that will help you in development. </a:t>
            </a:r>
          </a:p>
        </p:txBody>
      </p:sp>
      <p:sp>
        <p:nvSpPr>
          <p:cNvPr id="96" name="Shape 9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sp>
        <p:nvSpPr>
          <p:cNvPr id="4" name="Shape 281">
            <a:extLst>
              <a:ext uri="{FF2B5EF4-FFF2-40B4-BE49-F238E27FC236}">
                <a16:creationId xmlns:a16="http://schemas.microsoft.com/office/drawing/2014/main" id="{824748EC-3E9B-4C5D-99CF-174AACB0FF38}"/>
              </a:ext>
            </a:extLst>
          </p:cNvPr>
          <p:cNvSpPr txBox="1">
            <a:spLocks/>
          </p:cNvSpPr>
          <p:nvPr/>
        </p:nvSpPr>
        <p:spPr>
          <a:xfrm>
            <a:off x="1138950" y="1049091"/>
            <a:ext cx="6866100" cy="85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H" sz="3600" i="1" dirty="0">
                <a:solidFill>
                  <a:srgbClr val="666666"/>
                </a:solidFill>
              </a:rPr>
              <a:t>Tip: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Good Tools for ReactJS Development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dirty="0"/>
              <a:t>If you’re learning React or creating a new single-page app, use </a:t>
            </a:r>
            <a:r>
              <a:rPr lang="en-PH" sz="2500" b="1" dirty="0">
                <a:solidFill>
                  <a:srgbClr val="FFB600"/>
                </a:solidFill>
              </a:rPr>
              <a:t>Create React App</a:t>
            </a:r>
            <a:r>
              <a:rPr lang="en-PH" sz="2500" dirty="0"/>
              <a:t>.</a:t>
            </a:r>
          </a:p>
          <a:p>
            <a:r>
              <a:rPr lang="en-PH" sz="2500" dirty="0"/>
              <a:t>If you’re building a server-rendered website with Node.js, try </a:t>
            </a:r>
            <a:r>
              <a:rPr lang="en-PH" sz="2500" b="1" dirty="0">
                <a:solidFill>
                  <a:srgbClr val="FFB600"/>
                </a:solidFill>
              </a:rPr>
              <a:t>Next.js</a:t>
            </a:r>
            <a:r>
              <a:rPr lang="en-PH" sz="2500" dirty="0"/>
              <a:t>.</a:t>
            </a:r>
          </a:p>
          <a:p>
            <a:r>
              <a:rPr lang="en-PH" sz="2500" dirty="0"/>
              <a:t>If you’re building a static content-oriented website, try </a:t>
            </a:r>
            <a:r>
              <a:rPr lang="en-PH" sz="2500" b="1" dirty="0">
                <a:solidFill>
                  <a:srgbClr val="FFB600"/>
                </a:solidFill>
              </a:rPr>
              <a:t>Gatsby</a:t>
            </a:r>
            <a:r>
              <a:rPr lang="en-PH" sz="2500" dirty="0"/>
              <a:t>.</a:t>
            </a:r>
            <a:endParaRPr lang="en-PH" sz="2400" dirty="0"/>
          </a:p>
          <a:p>
            <a:pPr lvl="2"/>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8861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create-react-app</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dirty="0" err="1"/>
              <a:t>Github</a:t>
            </a:r>
            <a:r>
              <a:rPr lang="en-PH" sz="2500" dirty="0"/>
              <a:t> Repository </a:t>
            </a:r>
            <a:r>
              <a:rPr lang="en-PH" sz="2000" dirty="0">
                <a:hlinkClick r:id="rId3"/>
              </a:rPr>
              <a:t>https://github.com/facebook/create-react-app</a:t>
            </a:r>
            <a:endParaRPr lang="en-PH" sz="2000" dirty="0"/>
          </a:p>
          <a:p>
            <a:r>
              <a:rPr lang="en-PH" sz="2400" dirty="0"/>
              <a:t>A node module that allows us to build single page ReactJS application quickly</a:t>
            </a:r>
          </a:p>
          <a:p>
            <a:r>
              <a:rPr lang="en-PH" sz="2400" dirty="0"/>
              <a:t>It is also ideal for learning ReactJS</a:t>
            </a:r>
          </a:p>
          <a:p>
            <a:r>
              <a:rPr lang="en-PH" sz="2400" dirty="0"/>
              <a:t>Maintained by Facebook</a:t>
            </a:r>
            <a:br>
              <a:rPr lang="en-PH" sz="2400" dirty="0"/>
            </a:b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3266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create-react-app</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b="1" dirty="0">
                <a:solidFill>
                  <a:srgbClr val="FFB600"/>
                </a:solidFill>
              </a:rPr>
              <a:t>How do I install create-react-app?</a:t>
            </a:r>
          </a:p>
          <a:p>
            <a:pPr lvl="1"/>
            <a:r>
              <a:rPr lang="en-PH" sz="2500" dirty="0" err="1"/>
              <a:t>npm</a:t>
            </a:r>
            <a:r>
              <a:rPr lang="en-PH" sz="2500" dirty="0"/>
              <a:t> install -g create-react-app</a:t>
            </a:r>
          </a:p>
          <a:p>
            <a:pPr lvl="1"/>
            <a:r>
              <a:rPr lang="en-PH" sz="2500" dirty="0"/>
              <a:t>-g stands for global (it will be installed in your PC and not your project)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55811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create-react-app</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b="1" dirty="0">
                <a:solidFill>
                  <a:srgbClr val="FFB600"/>
                </a:solidFill>
              </a:rPr>
              <a:t>How do I create and start a project in create-react-app?</a:t>
            </a:r>
          </a:p>
          <a:p>
            <a:pPr lvl="1"/>
            <a:r>
              <a:rPr lang="en-PH" sz="2500" dirty="0"/>
              <a:t>Run the following lines:</a:t>
            </a:r>
          </a:p>
          <a:p>
            <a:pPr lvl="2"/>
            <a:r>
              <a:rPr lang="en-PH" sz="2500" dirty="0" err="1"/>
              <a:t>npx</a:t>
            </a:r>
            <a:r>
              <a:rPr lang="en-PH" sz="2500" dirty="0"/>
              <a:t> create-react-app &lt;name of your app&gt;</a:t>
            </a:r>
          </a:p>
          <a:p>
            <a:pPr lvl="2"/>
            <a:r>
              <a:rPr lang="en-PH" sz="2500" dirty="0"/>
              <a:t>cd &lt;name of your app&gt;</a:t>
            </a:r>
          </a:p>
          <a:p>
            <a:pPr lvl="2"/>
            <a:r>
              <a:rPr lang="en-PH" sz="2500" dirty="0" err="1"/>
              <a:t>npm</a:t>
            </a:r>
            <a:r>
              <a:rPr lang="en-PH" sz="2500" dirty="0"/>
              <a:t> start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797909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Traditional Web Application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5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E9F7C3FC-F074-47D3-8D0B-C11C6F619F69}"/>
              </a:ext>
            </a:extLst>
          </p:cNvPr>
          <p:cNvPicPr>
            <a:picLocks noChangeAspect="1"/>
          </p:cNvPicPr>
          <p:nvPr/>
        </p:nvPicPr>
        <p:blipFill>
          <a:blip r:embed="rId3"/>
          <a:stretch>
            <a:fillRect/>
          </a:stretch>
        </p:blipFill>
        <p:spPr>
          <a:xfrm>
            <a:off x="1866522" y="1395629"/>
            <a:ext cx="5410955" cy="2991267"/>
          </a:xfrm>
          <a:prstGeom prst="rect">
            <a:avLst/>
          </a:prstGeom>
        </p:spPr>
      </p:pic>
    </p:spTree>
    <p:extLst>
      <p:ext uri="{BB962C8B-B14F-4D97-AF65-F5344CB8AC3E}">
        <p14:creationId xmlns:p14="http://schemas.microsoft.com/office/powerpoint/2010/main" val="4230216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Single Page Application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5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 name="Picture 3">
            <a:extLst>
              <a:ext uri="{FF2B5EF4-FFF2-40B4-BE49-F238E27FC236}">
                <a16:creationId xmlns:a16="http://schemas.microsoft.com/office/drawing/2014/main" id="{5AB51DAE-513B-482F-905D-211D10362059}"/>
              </a:ext>
            </a:extLst>
          </p:cNvPr>
          <p:cNvPicPr>
            <a:picLocks noChangeAspect="1"/>
          </p:cNvPicPr>
          <p:nvPr/>
        </p:nvPicPr>
        <p:blipFill>
          <a:blip r:embed="rId3"/>
          <a:stretch>
            <a:fillRect/>
          </a:stretch>
        </p:blipFill>
        <p:spPr>
          <a:xfrm>
            <a:off x="1871285" y="1503275"/>
            <a:ext cx="5401429" cy="2934109"/>
          </a:xfrm>
          <a:prstGeom prst="rect">
            <a:avLst/>
          </a:prstGeom>
        </p:spPr>
      </p:pic>
    </p:spTree>
    <p:extLst>
      <p:ext uri="{BB962C8B-B14F-4D97-AF65-F5344CB8AC3E}">
        <p14:creationId xmlns:p14="http://schemas.microsoft.com/office/powerpoint/2010/main" val="1231716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922000" y="1272775"/>
            <a:ext cx="6866100" cy="85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PH" dirty="0"/>
              <a:t>It’s aright to:</a:t>
            </a:r>
            <a:endParaRPr dirty="0"/>
          </a:p>
        </p:txBody>
      </p:sp>
      <p:sp>
        <p:nvSpPr>
          <p:cNvPr id="372" name="Shape 372"/>
          <p:cNvSpPr txBox="1">
            <a:spLocks noGrp="1"/>
          </p:cNvSpPr>
          <p:nvPr>
            <p:ph type="body" idx="1"/>
          </p:nvPr>
        </p:nvSpPr>
        <p:spPr>
          <a:xfrm>
            <a:off x="922000" y="2266951"/>
            <a:ext cx="6866100" cy="2366100"/>
          </a:xfrm>
          <a:prstGeom prst="rect">
            <a:avLst/>
          </a:prstGeom>
        </p:spPr>
        <p:txBody>
          <a:bodyPr spcFirstLastPara="1" wrap="square" lIns="91425" tIns="91425" rIns="91425" bIns="91425" anchor="t" anchorCtr="0">
            <a:noAutofit/>
          </a:bodyPr>
          <a:lstStyle/>
          <a:p>
            <a:pPr lvl="0" indent="-457200" rtl="0">
              <a:spcBef>
                <a:spcPts val="600"/>
              </a:spcBef>
              <a:spcAft>
                <a:spcPts val="0"/>
              </a:spcAft>
              <a:buAutoNum type="arabicPeriod"/>
            </a:pPr>
            <a:r>
              <a:rPr lang="en-PH" sz="2400" b="1" dirty="0">
                <a:solidFill>
                  <a:srgbClr val="FFB600"/>
                </a:solidFill>
              </a:rPr>
              <a:t>Ask questions</a:t>
            </a:r>
          </a:p>
          <a:p>
            <a:pPr lvl="0" indent="-457200" rtl="0">
              <a:spcBef>
                <a:spcPts val="600"/>
              </a:spcBef>
              <a:spcAft>
                <a:spcPts val="0"/>
              </a:spcAft>
              <a:buAutoNum type="arabicPeriod"/>
            </a:pPr>
            <a:r>
              <a:rPr lang="en-PH" sz="2400" b="1" dirty="0">
                <a:solidFill>
                  <a:srgbClr val="FFB600"/>
                </a:solidFill>
              </a:rPr>
              <a:t>Ask about new words or terms</a:t>
            </a:r>
          </a:p>
          <a:p>
            <a:pPr lvl="0" indent="-457200" rtl="0">
              <a:spcBef>
                <a:spcPts val="600"/>
              </a:spcBef>
              <a:spcAft>
                <a:spcPts val="0"/>
              </a:spcAft>
              <a:buAutoNum type="arabicPeriod"/>
            </a:pPr>
            <a:r>
              <a:rPr lang="en-PH" sz="2400" b="1" dirty="0">
                <a:solidFill>
                  <a:srgbClr val="FFB600"/>
                </a:solidFill>
              </a:rPr>
              <a:t>Clarify confusing concepts</a:t>
            </a:r>
          </a:p>
          <a:p>
            <a:pPr lvl="0" indent="-457200" rtl="0">
              <a:spcBef>
                <a:spcPts val="600"/>
              </a:spcBef>
              <a:spcAft>
                <a:spcPts val="0"/>
              </a:spcAft>
              <a:buAutoNum type="arabicPeriod"/>
            </a:pPr>
            <a:r>
              <a:rPr lang="en-PH" sz="2400" b="1" dirty="0">
                <a:solidFill>
                  <a:srgbClr val="FFB600"/>
                </a:solidFill>
              </a:rPr>
              <a:t>Relax and have fun</a:t>
            </a:r>
          </a:p>
          <a:p>
            <a:pPr lvl="0" indent="-457200" rtl="0">
              <a:spcBef>
                <a:spcPts val="600"/>
              </a:spcBef>
              <a:spcAft>
                <a:spcPts val="0"/>
              </a:spcAft>
              <a:buAutoNum type="arabicPeriod"/>
            </a:pPr>
            <a:endParaRPr lang="en-PH" sz="2400" dirty="0">
              <a:solidFill>
                <a:srgbClr val="FFB600"/>
              </a:solidFill>
            </a:endParaRPr>
          </a:p>
          <a:p>
            <a:pPr lvl="0" indent="-457200" rtl="0">
              <a:spcBef>
                <a:spcPts val="600"/>
              </a:spcBef>
              <a:spcAft>
                <a:spcPts val="0"/>
              </a:spcAft>
              <a:buAutoNum type="arabicPeriod"/>
            </a:pPr>
            <a:endParaRPr sz="2400" dirty="0">
              <a:solidFill>
                <a:srgbClr val="FFB600"/>
              </a:solidFill>
            </a:endParaRPr>
          </a:p>
        </p:txBody>
      </p:sp>
      <p:sp>
        <p:nvSpPr>
          <p:cNvPr id="373" name="Shape 37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grpSp>
        <p:nvGrpSpPr>
          <p:cNvPr id="374" name="Shape 374"/>
          <p:cNvGrpSpPr/>
          <p:nvPr/>
        </p:nvGrpSpPr>
        <p:grpSpPr>
          <a:xfrm>
            <a:off x="8020981" y="291515"/>
            <a:ext cx="863978" cy="798681"/>
            <a:chOff x="5975075" y="2327500"/>
            <a:chExt cx="420100" cy="388350"/>
          </a:xfrm>
        </p:grpSpPr>
        <p:sp>
          <p:nvSpPr>
            <p:cNvPr id="375" name="Shape 375"/>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707411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Summary</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NPM is used for installing libraries/modules for project</a:t>
            </a:r>
          </a:p>
          <a:p>
            <a:r>
              <a:rPr lang="en-PH" sz="2400" dirty="0"/>
              <a:t>create-react-app is used for starting react projects that are single page applications right away</a:t>
            </a:r>
          </a:p>
          <a:p>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159047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Tools Used in this Training</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Text editor of your choice</a:t>
            </a:r>
          </a:p>
          <a:p>
            <a:r>
              <a:rPr lang="en-PH" sz="2400" dirty="0" err="1"/>
              <a:t>npm</a:t>
            </a:r>
            <a:r>
              <a:rPr lang="en-PH" sz="2400" dirty="0"/>
              <a:t> for installing create-react-app and other modules</a:t>
            </a:r>
          </a:p>
          <a:p>
            <a:r>
              <a:rPr lang="en-PH" sz="2400" dirty="0"/>
              <a:t>git</a:t>
            </a:r>
          </a:p>
          <a:p>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257911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Activity 1</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Before starting do this first:</a:t>
            </a:r>
          </a:p>
          <a:p>
            <a:pPr marL="1028700" lvl="1" indent="-457200">
              <a:buFont typeface="+mj-lt"/>
              <a:buAutoNum type="arabicPeriod"/>
            </a:pPr>
            <a:r>
              <a:rPr lang="en-PH" sz="2400" dirty="0"/>
              <a:t>Login to your GitHub account</a:t>
            </a:r>
          </a:p>
          <a:p>
            <a:pPr marL="1028700" lvl="1" indent="-457200">
              <a:buFont typeface="+mj-lt"/>
              <a:buAutoNum type="arabicPeriod"/>
            </a:pPr>
            <a:r>
              <a:rPr lang="en-PH" sz="2400" dirty="0"/>
              <a:t>Fork the repository below </a:t>
            </a:r>
            <a:r>
              <a:rPr lang="en-PH" sz="2400" dirty="0">
                <a:hlinkClick r:id="rId3"/>
              </a:rPr>
              <a:t>https://github.com/bryancabansay/react-training</a:t>
            </a:r>
            <a:r>
              <a:rPr lang="en-PH" sz="2400" dirty="0"/>
              <a:t> using </a:t>
            </a:r>
            <a:r>
              <a:rPr lang="en-PH" sz="2400" dirty="0" err="1"/>
              <a:t>github</a:t>
            </a:r>
            <a:endParaRPr lang="en-PH" sz="2400" dirty="0"/>
          </a:p>
          <a:p>
            <a:pPr marL="1028700" lvl="1" indent="-457200">
              <a:buFont typeface="+mj-lt"/>
              <a:buAutoNum type="arabicPeriod"/>
            </a:pPr>
            <a:r>
              <a:rPr lang="en-PH" sz="2400" dirty="0"/>
              <a:t>Clone your fork to your PC</a:t>
            </a:r>
          </a:p>
          <a:p>
            <a:pPr marL="1028700" lvl="1" indent="-457200">
              <a:buFont typeface="+mj-lt"/>
              <a:buAutoNum type="arabicPeriod"/>
            </a:pPr>
            <a:r>
              <a:rPr lang="en-PH" sz="2400" dirty="0"/>
              <a:t>Read and follow the instructions found in activities/instructions.txt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540116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Activity 1</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028700" lvl="1" indent="-457200">
              <a:buFont typeface="+mj-lt"/>
              <a:buAutoNum type="arabicPeriod" startAt="5"/>
            </a:pPr>
            <a:r>
              <a:rPr lang="en-PH" sz="2400" dirty="0"/>
              <a:t>Create a new branch from master named </a:t>
            </a:r>
            <a:r>
              <a:rPr lang="en-PH" sz="2400" b="1" dirty="0">
                <a:solidFill>
                  <a:srgbClr val="FFC000"/>
                </a:solidFill>
              </a:rPr>
              <a:t>activity/&lt;folder name based on instructions.txt&gt;</a:t>
            </a:r>
          </a:p>
          <a:p>
            <a:pPr marL="1028700" lvl="2" indent="0">
              <a:buNone/>
            </a:pPr>
            <a:r>
              <a:rPr lang="en-PH" sz="2400" b="1" dirty="0"/>
              <a:t>Example:</a:t>
            </a:r>
            <a:r>
              <a:rPr lang="en-PH" sz="2400" dirty="0"/>
              <a:t> </a:t>
            </a:r>
            <a:r>
              <a:rPr lang="en-PH" sz="2400" i="1" dirty="0"/>
              <a:t>activity/</a:t>
            </a:r>
            <a:r>
              <a:rPr lang="en-PH" sz="2400" i="1" dirty="0" err="1"/>
              <a:t>jappleseed</a:t>
            </a:r>
            <a:endParaRPr lang="en-PH" sz="2400" i="1" dirty="0"/>
          </a:p>
          <a:p>
            <a:pPr marL="1028700" lvl="1" indent="-457200">
              <a:buFont typeface="+mj-lt"/>
              <a:buAutoNum type="arabicPeriod" startAt="5"/>
            </a:pPr>
            <a:r>
              <a:rPr lang="en-PH" sz="2400" dirty="0"/>
              <a:t>Checkout to your new branch</a:t>
            </a:r>
          </a:p>
          <a:p>
            <a:pPr marL="1028700" lvl="1" indent="-457200">
              <a:buFont typeface="+mj-lt"/>
              <a:buAutoNum type="arabicPeriod" startAt="5"/>
            </a:pPr>
            <a:r>
              <a:rPr lang="en-PH" sz="2400" dirty="0"/>
              <a:t>Work on the activity</a:t>
            </a:r>
          </a:p>
          <a:p>
            <a:pPr marL="1028700" lvl="1" indent="-457200">
              <a:buFont typeface="+mj-lt"/>
              <a:buAutoNum type="arabicPeriod" startAt="5"/>
            </a:pPr>
            <a:r>
              <a:rPr lang="en-PH" sz="2400" dirty="0"/>
              <a:t>Save your work in your folder</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16557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Activity 1</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028700" lvl="1" indent="-457200">
              <a:buFont typeface="+mj-lt"/>
              <a:buAutoNum type="arabicPeriod" startAt="9"/>
            </a:pPr>
            <a:r>
              <a:rPr lang="en-PH" sz="2400" dirty="0"/>
              <a:t>Commit your changes (Commit message should contain the words “Activity &lt;number of the activity&gt;”</a:t>
            </a:r>
          </a:p>
          <a:p>
            <a:pPr marL="571500" lvl="1" indent="0">
              <a:buNone/>
            </a:pPr>
            <a:r>
              <a:rPr lang="en-PH" sz="2400" b="1" dirty="0"/>
              <a:t>	 Example: Activity 1 – First commit</a:t>
            </a:r>
          </a:p>
          <a:p>
            <a:pPr marL="1028700" lvl="1" indent="-457200">
              <a:buFont typeface="+mj-lt"/>
              <a:buAutoNum type="arabicPeriod" startAt="9"/>
            </a:pPr>
            <a:r>
              <a:rPr lang="en-PH" sz="2400" dirty="0"/>
              <a:t>Push changes to your fork</a:t>
            </a:r>
          </a:p>
          <a:p>
            <a:pPr marL="1028700" lvl="1" indent="-457200">
              <a:buFont typeface="+mj-lt"/>
              <a:buAutoNum type="arabicPeriod" startAt="9"/>
            </a:pPr>
            <a:r>
              <a:rPr lang="en-PH" sz="2400" dirty="0"/>
              <a:t>Create a pull request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24</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329656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Activity 1</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fontAlgn="base">
              <a:buNone/>
            </a:pPr>
            <a:r>
              <a:rPr lang="en-PH" sz="2500" b="1" dirty="0"/>
              <a:t>Requirement:</a:t>
            </a:r>
          </a:p>
          <a:p>
            <a:pPr lvl="1" fontAlgn="base"/>
            <a:r>
              <a:rPr lang="en-PH" sz="2400" dirty="0"/>
              <a:t>Create a ReactJS application using create-react-app and save to your folder.</a:t>
            </a:r>
          </a:p>
          <a:p>
            <a:pPr lvl="1" fontAlgn="base"/>
            <a:r>
              <a:rPr lang="en-PH" sz="2400" dirty="0"/>
              <a:t>It should say: </a:t>
            </a:r>
          </a:p>
          <a:p>
            <a:pPr marL="571500" lvl="1" indent="0" fontAlgn="base">
              <a:buNone/>
            </a:pPr>
            <a:r>
              <a:rPr lang="en-PH" sz="2400" b="1" dirty="0">
                <a:solidFill>
                  <a:srgbClr val="FFB600"/>
                </a:solidFill>
              </a:rPr>
              <a:t>	“Hello World, I am &lt;</a:t>
            </a:r>
            <a:r>
              <a:rPr lang="en-PH" sz="2400" b="1" dirty="0" err="1">
                <a:solidFill>
                  <a:srgbClr val="FFB600"/>
                </a:solidFill>
              </a:rPr>
              <a:t>YourName</a:t>
            </a:r>
            <a:r>
              <a:rPr lang="en-PH" sz="2400" b="1" dirty="0">
                <a:solidFill>
                  <a:srgbClr val="FFB600"/>
                </a:solidFill>
              </a:rPr>
              <a:t>&gt;!”</a:t>
            </a:r>
          </a:p>
          <a:p>
            <a:pPr marL="571500" lvl="1" indent="0">
              <a:buNone/>
            </a:pPr>
            <a:endParaRPr lang="en-PH" sz="2400" b="1"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443483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PH" dirty="0" err="1">
                <a:solidFill>
                  <a:srgbClr val="434343"/>
                </a:solidFill>
              </a:rPr>
              <a:t>Javascript</a:t>
            </a:r>
            <a:r>
              <a:rPr lang="en-PH" dirty="0">
                <a:solidFill>
                  <a:srgbClr val="434343"/>
                </a:solidFill>
              </a:rPr>
              <a:t> Basics</a:t>
            </a:r>
            <a:br>
              <a:rPr lang="en" dirty="0"/>
            </a:br>
            <a:r>
              <a:rPr lang="en-PH" dirty="0"/>
              <a:t>ECMAScript 6 </a:t>
            </a:r>
            <a:r>
              <a:rPr lang="en" dirty="0"/>
              <a:t>(</a:t>
            </a:r>
            <a:r>
              <a:rPr lang="en-PH" dirty="0"/>
              <a:t>ES6)</a:t>
            </a:r>
            <a:endParaRPr dirty="0"/>
          </a:p>
        </p:txBody>
      </p:sp>
      <p:grpSp>
        <p:nvGrpSpPr>
          <p:cNvPr id="58" name="Shape 58"/>
          <p:cNvGrpSpPr/>
          <p:nvPr/>
        </p:nvGrpSpPr>
        <p:grpSpPr>
          <a:xfrm>
            <a:off x="7864658" y="371176"/>
            <a:ext cx="896264" cy="896314"/>
            <a:chOff x="570875" y="4322250"/>
            <a:chExt cx="443300" cy="443325"/>
          </a:xfrm>
        </p:grpSpPr>
        <p:sp>
          <p:nvSpPr>
            <p:cNvPr id="59" name="Shape 59"/>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ECMAScript 6</a:t>
            </a:r>
            <a:endParaRPr sz="2700" dirty="0"/>
          </a:p>
        </p:txBody>
      </p:sp>
      <p:sp>
        <p:nvSpPr>
          <p:cNvPr id="102" name="Shape 102"/>
          <p:cNvSpPr txBox="1">
            <a:spLocks noGrp="1"/>
          </p:cNvSpPr>
          <p:nvPr>
            <p:ph type="body" idx="1"/>
          </p:nvPr>
        </p:nvSpPr>
        <p:spPr>
          <a:xfrm>
            <a:off x="922000" y="1362269"/>
            <a:ext cx="6866100" cy="2889782"/>
          </a:xfrm>
          <a:prstGeom prst="rect">
            <a:avLst/>
          </a:prstGeom>
        </p:spPr>
        <p:txBody>
          <a:bodyPr spcFirstLastPara="1" wrap="square" lIns="91425" tIns="91425" rIns="91425" bIns="91425" anchor="t" anchorCtr="0">
            <a:noAutofit/>
          </a:bodyPr>
          <a:lstStyle/>
          <a:p>
            <a:pPr lvl="0"/>
            <a:r>
              <a:rPr lang="en-PH" sz="2400" dirty="0"/>
              <a:t>Also known as </a:t>
            </a:r>
            <a:r>
              <a:rPr lang="en-PH" sz="2400" b="1" dirty="0">
                <a:solidFill>
                  <a:srgbClr val="FFB600"/>
                </a:solidFill>
              </a:rPr>
              <a:t>ES6</a:t>
            </a:r>
            <a:r>
              <a:rPr lang="en-PH" sz="2400" dirty="0"/>
              <a:t> and </a:t>
            </a:r>
            <a:r>
              <a:rPr lang="en-PH" sz="2400" b="1" dirty="0">
                <a:solidFill>
                  <a:srgbClr val="FFB600"/>
                </a:solidFill>
              </a:rPr>
              <a:t>ECMAScript 2015</a:t>
            </a:r>
            <a:r>
              <a:rPr lang="en-PH" sz="2400" dirty="0"/>
              <a:t>.</a:t>
            </a:r>
          </a:p>
          <a:p>
            <a:pPr lvl="0"/>
            <a:r>
              <a:rPr lang="en-PH" sz="2400" dirty="0"/>
              <a:t>New syntax for </a:t>
            </a:r>
            <a:r>
              <a:rPr lang="en-PH" sz="2400" dirty="0" err="1"/>
              <a:t>Javascript</a:t>
            </a:r>
            <a:endParaRPr lang="en-PH" sz="2400" dirty="0"/>
          </a:p>
          <a:p>
            <a:pPr lvl="0"/>
            <a:r>
              <a:rPr lang="en-PH" sz="2400" dirty="0"/>
              <a:t>Nice training site for </a:t>
            </a:r>
            <a:r>
              <a:rPr lang="en-PH" sz="2400" dirty="0" err="1"/>
              <a:t>Javascript</a:t>
            </a:r>
            <a:r>
              <a:rPr lang="en-PH" sz="2400" dirty="0"/>
              <a:t>: </a:t>
            </a:r>
            <a:r>
              <a:rPr lang="en-PH" sz="2000" b="1" u="sng" dirty="0">
                <a:solidFill>
                  <a:srgbClr val="FFB600"/>
                </a:solidFill>
                <a:hlinkClick r:id="rId3"/>
              </a:rPr>
              <a:t>https://javascript.info/</a:t>
            </a:r>
            <a:endParaRPr lang="en-PH" sz="2000" b="1" u="sng" dirty="0">
              <a:solidFill>
                <a:srgbClr val="FFB600"/>
              </a:solidFill>
            </a:endParaRPr>
          </a:p>
          <a:p>
            <a:r>
              <a:rPr lang="en-PH" sz="2400" b="1" dirty="0">
                <a:solidFill>
                  <a:srgbClr val="FFB600"/>
                </a:solidFill>
              </a:rPr>
              <a:t>Babel</a:t>
            </a:r>
            <a:r>
              <a:rPr lang="en-PH" sz="2400" dirty="0"/>
              <a:t> is used to convert ES6 to old </a:t>
            </a:r>
            <a:r>
              <a:rPr lang="en-PH" sz="2400" dirty="0" err="1"/>
              <a:t>Javascript</a:t>
            </a:r>
            <a:endParaRPr lang="en-PH" sz="2400" u="sng"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029249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JSON – </a:t>
            </a:r>
            <a:r>
              <a:rPr lang="en-PH" sz="2700" dirty="0" err="1"/>
              <a:t>Javascript</a:t>
            </a:r>
            <a:r>
              <a:rPr lang="en-PH" sz="2700" dirty="0"/>
              <a:t> Object Notation</a:t>
            </a:r>
            <a:endParaRPr sz="2700" dirty="0"/>
          </a:p>
        </p:txBody>
      </p:sp>
      <p:sp>
        <p:nvSpPr>
          <p:cNvPr id="102" name="Shape 102"/>
          <p:cNvSpPr txBox="1">
            <a:spLocks noGrp="1"/>
          </p:cNvSpPr>
          <p:nvPr>
            <p:ph type="body" idx="1"/>
          </p:nvPr>
        </p:nvSpPr>
        <p:spPr>
          <a:xfrm>
            <a:off x="922000" y="1362269"/>
            <a:ext cx="6866100" cy="2889782"/>
          </a:xfrm>
          <a:prstGeom prst="rect">
            <a:avLst/>
          </a:prstGeom>
        </p:spPr>
        <p:txBody>
          <a:bodyPr spcFirstLastPara="1" wrap="square" lIns="91425" tIns="91425" rIns="91425" bIns="91425" anchor="t" anchorCtr="0">
            <a:noAutofit/>
          </a:bodyPr>
          <a:lstStyle/>
          <a:p>
            <a:r>
              <a:rPr lang="en-PH" sz="2400" dirty="0"/>
              <a:t>Data is in name or key/value pairs</a:t>
            </a:r>
          </a:p>
          <a:p>
            <a:r>
              <a:rPr lang="en-PH" sz="2400" dirty="0"/>
              <a:t>Data is separated by commas</a:t>
            </a:r>
          </a:p>
          <a:p>
            <a:r>
              <a:rPr lang="en-PH" sz="2400" dirty="0"/>
              <a:t>Curly braces hold objects</a:t>
            </a:r>
          </a:p>
          <a:p>
            <a:r>
              <a:rPr lang="en-PH" sz="2400" dirty="0"/>
              <a:t>Square brackets hold arrays</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696359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JSON – </a:t>
            </a:r>
            <a:r>
              <a:rPr lang="en-PH" sz="2700" dirty="0" err="1"/>
              <a:t>Javascript</a:t>
            </a:r>
            <a:r>
              <a:rPr lang="en-PH" sz="2700" dirty="0"/>
              <a:t> Object Notation</a:t>
            </a:r>
            <a:endParaRPr sz="2700" dirty="0"/>
          </a:p>
        </p:txBody>
      </p:sp>
      <p:sp>
        <p:nvSpPr>
          <p:cNvPr id="102" name="Shape 102"/>
          <p:cNvSpPr txBox="1">
            <a:spLocks noGrp="1"/>
          </p:cNvSpPr>
          <p:nvPr>
            <p:ph type="body" idx="1"/>
          </p:nvPr>
        </p:nvSpPr>
        <p:spPr>
          <a:xfrm>
            <a:off x="922000" y="1362269"/>
            <a:ext cx="6866100" cy="2889782"/>
          </a:xfrm>
          <a:prstGeom prst="rect">
            <a:avLst/>
          </a:prstGeom>
        </p:spPr>
        <p:txBody>
          <a:bodyPr spcFirstLastPara="1" wrap="square" lIns="91425" tIns="91425" rIns="91425" bIns="91425" anchor="t" anchorCtr="0">
            <a:noAutofit/>
          </a:bodyPr>
          <a:lstStyle/>
          <a:p>
            <a:pPr marL="114300" indent="0">
              <a:buNone/>
            </a:pP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830C9E5C-E42C-4478-B4F3-99824B80B70A}"/>
              </a:ext>
            </a:extLst>
          </p:cNvPr>
          <p:cNvPicPr>
            <a:picLocks noChangeAspect="1"/>
          </p:cNvPicPr>
          <p:nvPr/>
        </p:nvPicPr>
        <p:blipFill>
          <a:blip r:embed="rId3"/>
          <a:stretch>
            <a:fillRect/>
          </a:stretch>
        </p:blipFill>
        <p:spPr>
          <a:xfrm>
            <a:off x="1084929" y="1644160"/>
            <a:ext cx="7137071" cy="2379023"/>
          </a:xfrm>
          <a:prstGeom prst="rect">
            <a:avLst/>
          </a:prstGeom>
        </p:spPr>
      </p:pic>
    </p:spTree>
    <p:extLst>
      <p:ext uri="{BB962C8B-B14F-4D97-AF65-F5344CB8AC3E}">
        <p14:creationId xmlns:p14="http://schemas.microsoft.com/office/powerpoint/2010/main" val="1415653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9" name="Shape 33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
        <p:nvSpPr>
          <p:cNvPr id="340" name="Shape 340"/>
          <p:cNvSpPr txBox="1">
            <a:spLocks noGrp="1"/>
          </p:cNvSpPr>
          <p:nvPr>
            <p:ph type="body" idx="4294967295"/>
          </p:nvPr>
        </p:nvSpPr>
        <p:spPr>
          <a:xfrm>
            <a:off x="573024" y="384350"/>
            <a:ext cx="8031376" cy="4386000"/>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PH" sz="3600" dirty="0">
                <a:latin typeface="Raleway ExtraBold"/>
                <a:ea typeface="Raleway ExtraBold"/>
                <a:cs typeface="Raleway ExtraBold"/>
                <a:sym typeface="Raleway ExtraBold"/>
              </a:rPr>
              <a:t>First things first …</a:t>
            </a:r>
          </a:p>
          <a:p>
            <a:r>
              <a:rPr lang="en-PH" sz="2400" dirty="0"/>
              <a:t>We already know the basics of </a:t>
            </a:r>
            <a:r>
              <a:rPr lang="en-PH" sz="2400" b="1" dirty="0" err="1">
                <a:solidFill>
                  <a:srgbClr val="FFB600"/>
                </a:solidFill>
              </a:rPr>
              <a:t>Javascript</a:t>
            </a:r>
            <a:r>
              <a:rPr lang="en-PH" sz="2400" dirty="0"/>
              <a:t> and </a:t>
            </a:r>
            <a:r>
              <a:rPr lang="en-PH" sz="2400" b="1" dirty="0">
                <a:solidFill>
                  <a:srgbClr val="FFB600"/>
                </a:solidFill>
              </a:rPr>
              <a:t>HTML</a:t>
            </a:r>
          </a:p>
          <a:p>
            <a:r>
              <a:rPr lang="en-PH" sz="2400" dirty="0"/>
              <a:t>We will cover the </a:t>
            </a:r>
            <a:r>
              <a:rPr lang="en-PH" sz="2400" b="1" dirty="0">
                <a:solidFill>
                  <a:srgbClr val="FFB600"/>
                </a:solidFill>
              </a:rPr>
              <a:t>basics</a:t>
            </a:r>
            <a:r>
              <a:rPr lang="en-PH" sz="2400" dirty="0"/>
              <a:t> of ReactJS only</a:t>
            </a:r>
          </a:p>
          <a:p>
            <a:r>
              <a:rPr lang="en-PH" sz="2400" dirty="0"/>
              <a:t>We will be building a </a:t>
            </a:r>
            <a:r>
              <a:rPr lang="en-PH" sz="2400" b="1" dirty="0">
                <a:solidFill>
                  <a:srgbClr val="FFB600"/>
                </a:solidFill>
              </a:rPr>
              <a:t>single page application</a:t>
            </a:r>
            <a:br>
              <a:rPr lang="en-PH" dirty="0"/>
            </a:br>
            <a:endParaRPr lang="en-PH" dirty="0"/>
          </a:p>
        </p:txBody>
      </p:sp>
      <p:grpSp>
        <p:nvGrpSpPr>
          <p:cNvPr id="341" name="Shape 341"/>
          <p:cNvGrpSpPr/>
          <p:nvPr/>
        </p:nvGrpSpPr>
        <p:grpSpPr>
          <a:xfrm>
            <a:off x="7864658" y="371176"/>
            <a:ext cx="896264" cy="896314"/>
            <a:chOff x="570875" y="4322250"/>
            <a:chExt cx="443300" cy="443325"/>
          </a:xfrm>
        </p:grpSpPr>
        <p:sp>
          <p:nvSpPr>
            <p:cNvPr id="342" name="Shape 342"/>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401895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Variable declaration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b="1" dirty="0">
                <a:solidFill>
                  <a:srgbClr val="FFB600"/>
                </a:solidFill>
              </a:rPr>
              <a:t>let</a:t>
            </a:r>
            <a:r>
              <a:rPr lang="en-PH" sz="2400" dirty="0"/>
              <a:t> allows you to declare variables that are limited in scope to the block, statement, or expression on which it is used.</a:t>
            </a:r>
          </a:p>
          <a:p>
            <a:r>
              <a:rPr lang="en-PH" sz="2400" dirty="0"/>
              <a:t>Use this instead of </a:t>
            </a:r>
            <a:r>
              <a:rPr lang="en-PH" sz="2400" b="1" dirty="0">
                <a:solidFill>
                  <a:srgbClr val="FFB600"/>
                </a:solidFill>
              </a:rPr>
              <a:t>var</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 name="Picture 3">
            <a:extLst>
              <a:ext uri="{FF2B5EF4-FFF2-40B4-BE49-F238E27FC236}">
                <a16:creationId xmlns:a16="http://schemas.microsoft.com/office/drawing/2014/main" id="{6B5222DD-51FF-495D-8C12-DA5DDC9AA01B}"/>
              </a:ext>
            </a:extLst>
          </p:cNvPr>
          <p:cNvPicPr>
            <a:picLocks noChangeAspect="1"/>
          </p:cNvPicPr>
          <p:nvPr/>
        </p:nvPicPr>
        <p:blipFill>
          <a:blip r:embed="rId3"/>
          <a:stretch>
            <a:fillRect/>
          </a:stretch>
        </p:blipFill>
        <p:spPr>
          <a:xfrm>
            <a:off x="2114207" y="3394326"/>
            <a:ext cx="4915586" cy="1057423"/>
          </a:xfrm>
          <a:prstGeom prst="rect">
            <a:avLst/>
          </a:prstGeom>
        </p:spPr>
      </p:pic>
    </p:spTree>
    <p:extLst>
      <p:ext uri="{BB962C8B-B14F-4D97-AF65-F5344CB8AC3E}">
        <p14:creationId xmlns:p14="http://schemas.microsoft.com/office/powerpoint/2010/main" val="3227106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Variable declaration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b="1" dirty="0">
                <a:solidFill>
                  <a:srgbClr val="FFB600"/>
                </a:solidFill>
              </a:rPr>
              <a:t>const</a:t>
            </a:r>
            <a:r>
              <a:rPr lang="en-PH" sz="2400" dirty="0"/>
              <a:t> is used for declaring constants.</a:t>
            </a:r>
          </a:p>
          <a:p>
            <a:r>
              <a:rPr lang="en-PH" sz="2400" dirty="0"/>
              <a:t>Means you are not able to reassign the variable to another value. But you can </a:t>
            </a:r>
            <a:r>
              <a:rPr lang="en-PH" sz="2400" i="1" dirty="0"/>
              <a:t>mutate</a:t>
            </a:r>
            <a:r>
              <a:rPr lang="en-PH" sz="2400" dirty="0"/>
              <a:t> the value.</a:t>
            </a: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46958B32-8435-4200-AF83-AD7FA80BEA9F}"/>
              </a:ext>
            </a:extLst>
          </p:cNvPr>
          <p:cNvPicPr>
            <a:picLocks noChangeAspect="1"/>
          </p:cNvPicPr>
          <p:nvPr/>
        </p:nvPicPr>
        <p:blipFill>
          <a:blip r:embed="rId3"/>
          <a:stretch>
            <a:fillRect/>
          </a:stretch>
        </p:blipFill>
        <p:spPr>
          <a:xfrm>
            <a:off x="922000" y="3394326"/>
            <a:ext cx="4791744" cy="1028844"/>
          </a:xfrm>
          <a:prstGeom prst="rect">
            <a:avLst/>
          </a:prstGeom>
        </p:spPr>
      </p:pic>
      <p:sp>
        <p:nvSpPr>
          <p:cNvPr id="4" name="TextBox 3">
            <a:extLst>
              <a:ext uri="{FF2B5EF4-FFF2-40B4-BE49-F238E27FC236}">
                <a16:creationId xmlns:a16="http://schemas.microsoft.com/office/drawing/2014/main" id="{2AD3BE34-DEF3-4657-8A04-CD98150FA732}"/>
              </a:ext>
            </a:extLst>
          </p:cNvPr>
          <p:cNvSpPr txBox="1"/>
          <p:nvPr/>
        </p:nvSpPr>
        <p:spPr>
          <a:xfrm>
            <a:off x="5775745" y="3577525"/>
            <a:ext cx="2828655" cy="707886"/>
          </a:xfrm>
          <a:prstGeom prst="rect">
            <a:avLst/>
          </a:prstGeom>
          <a:noFill/>
        </p:spPr>
        <p:txBody>
          <a:bodyPr wrap="square" rtlCol="0">
            <a:spAutoFit/>
          </a:bodyPr>
          <a:lstStyle/>
          <a:p>
            <a:r>
              <a:rPr lang="en-PH" sz="2000" b="1" dirty="0">
                <a:solidFill>
                  <a:srgbClr val="FF0000"/>
                </a:solidFill>
                <a:latin typeface="Raleway Light" panose="020B0604020202020204" charset="0"/>
              </a:rPr>
              <a:t>* This will cause an error</a:t>
            </a:r>
          </a:p>
        </p:txBody>
      </p:sp>
    </p:spTree>
    <p:extLst>
      <p:ext uri="{BB962C8B-B14F-4D97-AF65-F5344CB8AC3E}">
        <p14:creationId xmlns:p14="http://schemas.microsoft.com/office/powerpoint/2010/main" val="1427016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Variable declaration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 name="Picture 4">
            <a:extLst>
              <a:ext uri="{FF2B5EF4-FFF2-40B4-BE49-F238E27FC236}">
                <a16:creationId xmlns:a16="http://schemas.microsoft.com/office/drawing/2014/main" id="{23DF94BE-65E7-4339-9703-2B5D2BEC797F}"/>
              </a:ext>
            </a:extLst>
          </p:cNvPr>
          <p:cNvPicPr>
            <a:picLocks noChangeAspect="1"/>
          </p:cNvPicPr>
          <p:nvPr/>
        </p:nvPicPr>
        <p:blipFill>
          <a:blip r:embed="rId3"/>
          <a:stretch>
            <a:fillRect/>
          </a:stretch>
        </p:blipFill>
        <p:spPr>
          <a:xfrm>
            <a:off x="899600" y="1795354"/>
            <a:ext cx="7344800" cy="1552792"/>
          </a:xfrm>
          <a:prstGeom prst="rect">
            <a:avLst/>
          </a:prstGeom>
        </p:spPr>
      </p:pic>
    </p:spTree>
    <p:extLst>
      <p:ext uri="{BB962C8B-B14F-4D97-AF65-F5344CB8AC3E}">
        <p14:creationId xmlns:p14="http://schemas.microsoft.com/office/powerpoint/2010/main" val="2514070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Variable declaration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33</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848E9E57-002A-469C-A13F-FF3E8EC082A3}"/>
              </a:ext>
            </a:extLst>
          </p:cNvPr>
          <p:cNvPicPr>
            <a:picLocks noChangeAspect="1"/>
          </p:cNvPicPr>
          <p:nvPr/>
        </p:nvPicPr>
        <p:blipFill>
          <a:blip r:embed="rId3"/>
          <a:stretch>
            <a:fillRect/>
          </a:stretch>
        </p:blipFill>
        <p:spPr>
          <a:xfrm>
            <a:off x="1042495" y="1597334"/>
            <a:ext cx="7059010" cy="2486372"/>
          </a:xfrm>
          <a:prstGeom prst="rect">
            <a:avLst/>
          </a:prstGeom>
        </p:spPr>
      </p:pic>
    </p:spTree>
    <p:extLst>
      <p:ext uri="{BB962C8B-B14F-4D97-AF65-F5344CB8AC3E}">
        <p14:creationId xmlns:p14="http://schemas.microsoft.com/office/powerpoint/2010/main" val="3011548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Arrow Functions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Concise syntax for writing </a:t>
            </a:r>
            <a:r>
              <a:rPr lang="en-PH" sz="2400" b="1" dirty="0">
                <a:solidFill>
                  <a:srgbClr val="FFB600"/>
                </a:solidFill>
              </a:rPr>
              <a:t>function expressions</a:t>
            </a:r>
          </a:p>
          <a:p>
            <a:r>
              <a:rPr lang="en-PH" sz="2400" dirty="0"/>
              <a:t>Utilizes the </a:t>
            </a:r>
            <a:r>
              <a:rPr lang="en-PH" sz="3600" b="1" dirty="0">
                <a:solidFill>
                  <a:srgbClr val="FFB600"/>
                </a:solidFill>
              </a:rPr>
              <a:t>=&gt;</a:t>
            </a:r>
            <a:r>
              <a:rPr lang="en-PH" sz="2400" dirty="0"/>
              <a:t> token</a:t>
            </a:r>
            <a:endParaRPr lang="en-PH" sz="2400" b="1" dirty="0">
              <a:solidFill>
                <a:srgbClr val="FFB600"/>
              </a:solidFill>
            </a:endParaRPr>
          </a:p>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34</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354987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Normal Function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35</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E4ADF208-5709-49BB-B538-402B3ABE3305}"/>
              </a:ext>
            </a:extLst>
          </p:cNvPr>
          <p:cNvPicPr>
            <a:picLocks noChangeAspect="1"/>
          </p:cNvPicPr>
          <p:nvPr/>
        </p:nvPicPr>
        <p:blipFill>
          <a:blip r:embed="rId3"/>
          <a:stretch>
            <a:fillRect/>
          </a:stretch>
        </p:blipFill>
        <p:spPr>
          <a:xfrm>
            <a:off x="2366654" y="1652459"/>
            <a:ext cx="4410691" cy="1838582"/>
          </a:xfrm>
          <a:prstGeom prst="rect">
            <a:avLst/>
          </a:prstGeom>
        </p:spPr>
      </p:pic>
    </p:spTree>
    <p:extLst>
      <p:ext uri="{BB962C8B-B14F-4D97-AF65-F5344CB8AC3E}">
        <p14:creationId xmlns:p14="http://schemas.microsoft.com/office/powerpoint/2010/main" val="3221353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Arrow Function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36</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 name="Picture 3">
            <a:extLst>
              <a:ext uri="{FF2B5EF4-FFF2-40B4-BE49-F238E27FC236}">
                <a16:creationId xmlns:a16="http://schemas.microsoft.com/office/drawing/2014/main" id="{BBD82F4B-43FA-4274-A75F-4A27A3C093B6}"/>
              </a:ext>
            </a:extLst>
          </p:cNvPr>
          <p:cNvPicPr>
            <a:picLocks noChangeAspect="1"/>
          </p:cNvPicPr>
          <p:nvPr/>
        </p:nvPicPr>
        <p:blipFill>
          <a:blip r:embed="rId3"/>
          <a:stretch>
            <a:fillRect/>
          </a:stretch>
        </p:blipFill>
        <p:spPr>
          <a:xfrm>
            <a:off x="1804601" y="2138302"/>
            <a:ext cx="5534797" cy="866896"/>
          </a:xfrm>
          <a:prstGeom prst="rect">
            <a:avLst/>
          </a:prstGeom>
        </p:spPr>
      </p:pic>
    </p:spTree>
    <p:extLst>
      <p:ext uri="{BB962C8B-B14F-4D97-AF65-F5344CB8AC3E}">
        <p14:creationId xmlns:p14="http://schemas.microsoft.com/office/powerpoint/2010/main" val="1125187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Arrow Function Patterns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(parameters) =&gt; { statement/s }</a:t>
            </a:r>
          </a:p>
          <a:p>
            <a:r>
              <a:rPr lang="en-PH" sz="2400" dirty="0"/>
              <a:t>() =&gt; { statement/s }</a:t>
            </a:r>
          </a:p>
          <a:p>
            <a:r>
              <a:rPr lang="en-PH" sz="2400" dirty="0"/>
              <a:t>parameter =&gt; { statement/s }</a:t>
            </a:r>
          </a:p>
          <a:p>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762255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Arrow Function Patterns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8AFE16BE-172C-4BE8-8928-DC3770AF0678}"/>
              </a:ext>
            </a:extLst>
          </p:cNvPr>
          <p:cNvPicPr>
            <a:picLocks noChangeAspect="1"/>
          </p:cNvPicPr>
          <p:nvPr/>
        </p:nvPicPr>
        <p:blipFill>
          <a:blip r:embed="rId3"/>
          <a:stretch>
            <a:fillRect/>
          </a:stretch>
        </p:blipFill>
        <p:spPr>
          <a:xfrm>
            <a:off x="1689683" y="1749175"/>
            <a:ext cx="5764634" cy="2016941"/>
          </a:xfrm>
          <a:prstGeom prst="rect">
            <a:avLst/>
          </a:prstGeom>
        </p:spPr>
      </p:pic>
    </p:spTree>
    <p:extLst>
      <p:ext uri="{BB962C8B-B14F-4D97-AF65-F5344CB8AC3E}">
        <p14:creationId xmlns:p14="http://schemas.microsoft.com/office/powerpoint/2010/main" val="1756416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Class Declaration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 name="Picture 3">
            <a:extLst>
              <a:ext uri="{FF2B5EF4-FFF2-40B4-BE49-F238E27FC236}">
                <a16:creationId xmlns:a16="http://schemas.microsoft.com/office/drawing/2014/main" id="{C75B810D-FA17-4205-A321-5C221EEEEBF1}"/>
              </a:ext>
            </a:extLst>
          </p:cNvPr>
          <p:cNvPicPr>
            <a:picLocks noChangeAspect="1"/>
          </p:cNvPicPr>
          <p:nvPr/>
        </p:nvPicPr>
        <p:blipFill>
          <a:blip r:embed="rId3"/>
          <a:stretch>
            <a:fillRect/>
          </a:stretch>
        </p:blipFill>
        <p:spPr>
          <a:xfrm>
            <a:off x="1885575" y="1535949"/>
            <a:ext cx="5372850" cy="2962688"/>
          </a:xfrm>
          <a:prstGeom prst="rect">
            <a:avLst/>
          </a:prstGeom>
        </p:spPr>
      </p:pic>
    </p:spTree>
    <p:extLst>
      <p:ext uri="{BB962C8B-B14F-4D97-AF65-F5344CB8AC3E}">
        <p14:creationId xmlns:p14="http://schemas.microsoft.com/office/powerpoint/2010/main" val="356368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9" name="Shape 33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sp>
        <p:nvSpPr>
          <p:cNvPr id="340" name="Shape 340"/>
          <p:cNvSpPr txBox="1">
            <a:spLocks noGrp="1"/>
          </p:cNvSpPr>
          <p:nvPr>
            <p:ph type="body" idx="4294967295"/>
          </p:nvPr>
        </p:nvSpPr>
        <p:spPr>
          <a:xfrm>
            <a:off x="573024" y="384350"/>
            <a:ext cx="8031376" cy="4386000"/>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PH" sz="3600" dirty="0">
                <a:latin typeface="Raleway ExtraBold"/>
                <a:ea typeface="Raleway ExtraBold"/>
                <a:cs typeface="Raleway ExtraBold"/>
                <a:sym typeface="Raleway ExtraBold"/>
              </a:rPr>
              <a:t>First things first …</a:t>
            </a:r>
          </a:p>
          <a:p>
            <a:r>
              <a:rPr lang="en-PH" sz="2400" dirty="0"/>
              <a:t>We should know how to use </a:t>
            </a:r>
            <a:r>
              <a:rPr lang="en-PH" sz="2400" b="1" dirty="0">
                <a:solidFill>
                  <a:srgbClr val="FFB600"/>
                </a:solidFill>
              </a:rPr>
              <a:t>git</a:t>
            </a:r>
          </a:p>
          <a:p>
            <a:r>
              <a:rPr lang="en-PH" sz="2400" dirty="0"/>
              <a:t>Disclaimer: I am not an expert in React. </a:t>
            </a:r>
          </a:p>
          <a:p>
            <a:r>
              <a:rPr lang="en-PH" sz="2400" b="1" dirty="0">
                <a:solidFill>
                  <a:srgbClr val="FFB600"/>
                </a:solidFill>
              </a:rPr>
              <a:t>Google</a:t>
            </a:r>
            <a:r>
              <a:rPr lang="en-PH" sz="2400" dirty="0"/>
              <a:t> is your friend</a:t>
            </a:r>
          </a:p>
          <a:p>
            <a:r>
              <a:rPr lang="en-PH" sz="2400" dirty="0"/>
              <a:t>Do not give up</a:t>
            </a:r>
          </a:p>
        </p:txBody>
      </p:sp>
      <p:grpSp>
        <p:nvGrpSpPr>
          <p:cNvPr id="341" name="Shape 341"/>
          <p:cNvGrpSpPr/>
          <p:nvPr/>
        </p:nvGrpSpPr>
        <p:grpSpPr>
          <a:xfrm>
            <a:off x="7864658" y="371176"/>
            <a:ext cx="896264" cy="896314"/>
            <a:chOff x="570875" y="4322250"/>
            <a:chExt cx="443300" cy="443325"/>
          </a:xfrm>
        </p:grpSpPr>
        <p:sp>
          <p:nvSpPr>
            <p:cNvPr id="342" name="Shape 342"/>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784180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Pass Functions as Variables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69269B90-BA8D-4031-8B69-8F6FBFC38519}"/>
              </a:ext>
            </a:extLst>
          </p:cNvPr>
          <p:cNvPicPr>
            <a:picLocks noChangeAspect="1"/>
          </p:cNvPicPr>
          <p:nvPr/>
        </p:nvPicPr>
        <p:blipFill>
          <a:blip r:embed="rId3"/>
          <a:stretch>
            <a:fillRect/>
          </a:stretch>
        </p:blipFill>
        <p:spPr>
          <a:xfrm>
            <a:off x="1686987" y="1563002"/>
            <a:ext cx="6101113" cy="2722409"/>
          </a:xfrm>
          <a:prstGeom prst="rect">
            <a:avLst/>
          </a:prstGeom>
        </p:spPr>
      </p:pic>
    </p:spTree>
    <p:extLst>
      <p:ext uri="{BB962C8B-B14F-4D97-AF65-F5344CB8AC3E}">
        <p14:creationId xmlns:p14="http://schemas.microsoft.com/office/powerpoint/2010/main" val="2709536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Summary</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We will be using </a:t>
            </a:r>
            <a:r>
              <a:rPr lang="en-PH" sz="2400" b="1" dirty="0">
                <a:solidFill>
                  <a:srgbClr val="FFB600"/>
                </a:solidFill>
              </a:rPr>
              <a:t>ES6 syntax</a:t>
            </a:r>
            <a:r>
              <a:rPr lang="en-PH" sz="2400" dirty="0"/>
              <a:t>. </a:t>
            </a:r>
          </a:p>
          <a:p>
            <a:r>
              <a:rPr lang="en-PH" sz="2400" b="1" dirty="0">
                <a:solidFill>
                  <a:srgbClr val="FFB600"/>
                </a:solidFill>
              </a:rPr>
              <a:t>JSON</a:t>
            </a:r>
            <a:r>
              <a:rPr lang="en-PH" sz="2400" dirty="0"/>
              <a:t> is used for describing objects in </a:t>
            </a:r>
            <a:r>
              <a:rPr lang="en-PH" sz="2400" dirty="0" err="1"/>
              <a:t>Javascript</a:t>
            </a:r>
            <a:endParaRPr lang="en-PH" sz="2400" dirty="0"/>
          </a:p>
          <a:p>
            <a:r>
              <a:rPr lang="en-PH" sz="2400" dirty="0"/>
              <a:t>Use </a:t>
            </a:r>
            <a:r>
              <a:rPr lang="en-PH" sz="2400" b="1" dirty="0">
                <a:solidFill>
                  <a:srgbClr val="FFB600"/>
                </a:solidFill>
              </a:rPr>
              <a:t>let</a:t>
            </a:r>
            <a:r>
              <a:rPr lang="en-PH" sz="2400" dirty="0"/>
              <a:t> for variables that are not reassigned. Use </a:t>
            </a:r>
            <a:r>
              <a:rPr lang="en-PH" sz="2400" b="1" dirty="0">
                <a:solidFill>
                  <a:srgbClr val="FFB600"/>
                </a:solidFill>
              </a:rPr>
              <a:t>const</a:t>
            </a:r>
            <a:r>
              <a:rPr lang="en-PH" sz="2400" dirty="0"/>
              <a:t> for non changing ones.</a:t>
            </a:r>
          </a:p>
          <a:p>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636718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Summary</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You can use </a:t>
            </a:r>
            <a:r>
              <a:rPr lang="en-PH" sz="2400" b="1" dirty="0">
                <a:solidFill>
                  <a:srgbClr val="FFB600"/>
                </a:solidFill>
              </a:rPr>
              <a:t>arrow functions [ =&gt; ]</a:t>
            </a:r>
          </a:p>
          <a:p>
            <a:r>
              <a:rPr lang="en-PH" sz="2400" dirty="0" err="1"/>
              <a:t>Javascript</a:t>
            </a:r>
            <a:r>
              <a:rPr lang="en-PH" sz="2400" dirty="0"/>
              <a:t> allows creation of classes and other OOP principles</a:t>
            </a:r>
          </a:p>
          <a:p>
            <a:r>
              <a:rPr lang="en-PH" sz="2400" dirty="0"/>
              <a:t>You can pass functions as variables in JS</a:t>
            </a:r>
          </a:p>
          <a:p>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713425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Useful Videos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hlinkClick r:id="rId3"/>
              </a:rPr>
              <a:t>https://www.youtube.com/watch?v=ZNbFagCBlwo</a:t>
            </a:r>
            <a:endParaRPr lang="en-PH" sz="2400" dirty="0"/>
          </a:p>
          <a:p>
            <a:r>
              <a:rPr lang="en-PH" sz="2400" dirty="0">
                <a:hlinkClick r:id="rId4"/>
              </a:rPr>
              <a:t>https://www.youtube.com/watch?v=xfGciVdbktI</a:t>
            </a:r>
            <a:endParaRPr lang="en-PH" sz="2400" dirty="0"/>
          </a:p>
          <a:p>
            <a:r>
              <a:rPr lang="en-PH" sz="2400" dirty="0">
                <a:hlinkClick r:id="rId5"/>
              </a:rPr>
              <a:t>https://www.youtube.com/watch?v=Jakoi0G8lBg</a:t>
            </a: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43</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27510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Useful Videos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hlinkClick r:id="rId3"/>
              </a:rPr>
              <a:t>https://www.youtube.com/watch?v=ycstRj2i66k</a:t>
            </a:r>
            <a:endParaRPr lang="en-PH" sz="2400" dirty="0"/>
          </a:p>
          <a:p>
            <a:r>
              <a:rPr lang="en-PH" sz="2400" dirty="0">
                <a:hlinkClick r:id="rId4"/>
              </a:rPr>
              <a:t>https://www.youtube.com/watch?v=BYbgopx44vo</a:t>
            </a: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44</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564758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PH" dirty="0">
                <a:solidFill>
                  <a:srgbClr val="434343"/>
                </a:solidFill>
              </a:rPr>
              <a:t>What is  </a:t>
            </a:r>
            <a:br>
              <a:rPr lang="en-PH" dirty="0">
                <a:solidFill>
                  <a:srgbClr val="434343"/>
                </a:solidFill>
              </a:rPr>
            </a:br>
            <a:r>
              <a:rPr lang="en-PH" dirty="0">
                <a:solidFill>
                  <a:schemeClr val="bg1"/>
                </a:solidFill>
              </a:rPr>
              <a:t>ReactJS?</a:t>
            </a:r>
            <a:endParaRPr dirty="0">
              <a:solidFill>
                <a:schemeClr val="bg1"/>
              </a:solidFill>
            </a:endParaRPr>
          </a:p>
        </p:txBody>
      </p:sp>
      <p:grpSp>
        <p:nvGrpSpPr>
          <p:cNvPr id="58" name="Shape 58"/>
          <p:cNvGrpSpPr/>
          <p:nvPr/>
        </p:nvGrpSpPr>
        <p:grpSpPr>
          <a:xfrm>
            <a:off x="7864658" y="371176"/>
            <a:ext cx="896264" cy="896314"/>
            <a:chOff x="570875" y="4322250"/>
            <a:chExt cx="443300" cy="443325"/>
          </a:xfrm>
        </p:grpSpPr>
        <p:sp>
          <p:nvSpPr>
            <p:cNvPr id="59" name="Shape 59"/>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171507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ReactJS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46</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 name="Introduction to ReactJS">
            <a:hlinkClick r:id="" action="ppaction://media"/>
            <a:extLst>
              <a:ext uri="{FF2B5EF4-FFF2-40B4-BE49-F238E27FC236}">
                <a16:creationId xmlns:a16="http://schemas.microsoft.com/office/drawing/2014/main" id="{CD9495CE-3CD9-4B3C-A6B3-6CC2B0087E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4656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3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ReactJS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React is a front-end library developed by Facebook.</a:t>
            </a:r>
          </a:p>
          <a:p>
            <a:r>
              <a:rPr lang="en-PH" sz="2400" dirty="0"/>
              <a:t>It is used for handling the view layer for web and mobile apps.</a:t>
            </a:r>
          </a:p>
          <a:p>
            <a:r>
              <a:rPr lang="en-PH" sz="2400" dirty="0"/>
              <a:t>ReactJS allows us to create reusable UI components.</a:t>
            </a: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294719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ReactJS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It reacts to changes in the state of the app</a:t>
            </a:r>
          </a:p>
          <a:p>
            <a:r>
              <a:rPr lang="en-PH" sz="2400" dirty="0"/>
              <a:t>Think of the state as the current truth about your application. </a:t>
            </a:r>
          </a:p>
          <a:p>
            <a:r>
              <a:rPr lang="en-PH" sz="2400" dirty="0"/>
              <a:t>Leverages virtual DOM technology (that is why it is fast) </a:t>
            </a: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838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Virtual DOM?</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b="1" dirty="0">
                <a:solidFill>
                  <a:srgbClr val="FFB600"/>
                </a:solidFill>
              </a:rPr>
              <a:t>DOM</a:t>
            </a:r>
            <a:r>
              <a:rPr lang="en-PH" sz="2400" dirty="0"/>
              <a:t> stands for “Document Object Model”</a:t>
            </a:r>
          </a:p>
          <a:p>
            <a:r>
              <a:rPr lang="en-PH" sz="2400" dirty="0"/>
              <a:t>Whole html document is a DOM. </a:t>
            </a:r>
          </a:p>
          <a:p>
            <a:r>
              <a:rPr lang="en-PH" sz="2400" dirty="0"/>
              <a:t>Every time there is a change in the state of your application UI, the DOM gets updated to represent that change. Now the catch is frequently manipulating the DOM affects performance, making it </a:t>
            </a:r>
            <a:r>
              <a:rPr lang="en-PH" sz="2400" b="1" dirty="0">
                <a:solidFill>
                  <a:srgbClr val="FFB600"/>
                </a:solidFill>
              </a:rPr>
              <a:t>slow</a:t>
            </a:r>
            <a:r>
              <a:rPr lang="en-PH" sz="2400" dirty="0"/>
              <a: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46419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PH" dirty="0">
                <a:solidFill>
                  <a:srgbClr val="434343"/>
                </a:solidFill>
              </a:rPr>
              <a:t>Environment </a:t>
            </a:r>
            <a:br>
              <a:rPr lang="en-PH" dirty="0">
                <a:solidFill>
                  <a:srgbClr val="434343"/>
                </a:solidFill>
              </a:rPr>
            </a:br>
            <a:r>
              <a:rPr lang="en-PH" dirty="0">
                <a:solidFill>
                  <a:schemeClr val="bg1"/>
                </a:solidFill>
              </a:rPr>
              <a:t>Setup</a:t>
            </a:r>
            <a:endParaRPr dirty="0">
              <a:solidFill>
                <a:schemeClr val="bg1"/>
              </a:solidFill>
            </a:endParaRPr>
          </a:p>
        </p:txBody>
      </p:sp>
      <p:grpSp>
        <p:nvGrpSpPr>
          <p:cNvPr id="58" name="Shape 58"/>
          <p:cNvGrpSpPr/>
          <p:nvPr/>
        </p:nvGrpSpPr>
        <p:grpSpPr>
          <a:xfrm>
            <a:off x="7864658" y="371176"/>
            <a:ext cx="896264" cy="896314"/>
            <a:chOff x="570875" y="4322250"/>
            <a:chExt cx="443300" cy="443325"/>
          </a:xfrm>
        </p:grpSpPr>
        <p:sp>
          <p:nvSpPr>
            <p:cNvPr id="59" name="Shape 59"/>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223686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Virtual DOM?</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The virtual DOM is only a </a:t>
            </a:r>
            <a:r>
              <a:rPr lang="en-PH" sz="2400" b="1" dirty="0">
                <a:solidFill>
                  <a:srgbClr val="FFB600"/>
                </a:solidFill>
              </a:rPr>
              <a:t>virtual representation</a:t>
            </a:r>
            <a:r>
              <a:rPr lang="en-PH" sz="2400" dirty="0"/>
              <a:t> of the DOM. In ReactJS it is a very big JSON object.</a:t>
            </a:r>
          </a:p>
          <a:p>
            <a:r>
              <a:rPr lang="en-PH" sz="2400" dirty="0"/>
              <a:t>Every time the state of our application changes, a new virtual DOM is created and is compared with the previous one.</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836677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Virtual DOM?</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Then the difference calculated so that only parts of the actual DOM affected are updated.</a:t>
            </a:r>
          </a:p>
          <a:p>
            <a:r>
              <a:rPr lang="en-PH" sz="2400" dirty="0"/>
              <a:t>If this process is done using the actual DOM, it would be very slow.</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247173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Virtual DOM?</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71AFE68E-B31E-42BC-8AF9-B1DD11152A9A}"/>
              </a:ext>
            </a:extLst>
          </p:cNvPr>
          <p:cNvPicPr>
            <a:picLocks noChangeAspect="1"/>
          </p:cNvPicPr>
          <p:nvPr/>
        </p:nvPicPr>
        <p:blipFill>
          <a:blip r:embed="rId3"/>
          <a:stretch>
            <a:fillRect/>
          </a:stretch>
        </p:blipFill>
        <p:spPr>
          <a:xfrm>
            <a:off x="533225" y="1463736"/>
            <a:ext cx="8125959" cy="2905530"/>
          </a:xfrm>
          <a:prstGeom prst="rect">
            <a:avLst/>
          </a:prstGeom>
        </p:spPr>
      </p:pic>
    </p:spTree>
    <p:extLst>
      <p:ext uri="{BB962C8B-B14F-4D97-AF65-F5344CB8AC3E}">
        <p14:creationId xmlns:p14="http://schemas.microsoft.com/office/powerpoint/2010/main" val="1828543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Rendering Elements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An element describes what you want to see on the screen:</a:t>
            </a:r>
          </a:p>
          <a:p>
            <a:r>
              <a:rPr lang="en-PH" sz="2400" dirty="0"/>
              <a:t>const element = &lt;h1&gt;Hello, world&lt;/h1&gt;;</a:t>
            </a:r>
          </a:p>
          <a:p>
            <a:r>
              <a:rPr lang="en-PH" sz="2400" dirty="0"/>
              <a:t>Unlike browser DOM elements, React elements are plain objects, and are cheap to create. React DOM takes care of updating the DOM to match the React elements.</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53</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944814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b="1" dirty="0"/>
              <a:t>Rendering an Element into the DOM</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Let’s say there is a &lt;div&gt; somewhere in your HTML file:</a:t>
            </a:r>
          </a:p>
          <a:p>
            <a:pPr marL="114300" indent="0">
              <a:buNone/>
            </a:pPr>
            <a:r>
              <a:rPr lang="en-PH" sz="2400" dirty="0"/>
              <a:t>	&lt;div id="root"&gt;&lt;/div&gt;</a:t>
            </a:r>
          </a:p>
          <a:p>
            <a:r>
              <a:rPr lang="en-PH" sz="2400" dirty="0"/>
              <a:t>We call this a “root” DOM node because everything inside it will be managed by React DOM.</a:t>
            </a:r>
          </a:p>
          <a:p>
            <a:endParaRPr lang="en-PH" dirty="0"/>
          </a:p>
          <a:p>
            <a:endParaRPr lang="en-PH" sz="2400" dirty="0"/>
          </a:p>
          <a:p>
            <a:pPr marL="114300" indent="0">
              <a:buNone/>
            </a:pPr>
            <a:br>
              <a:rPr lang="en-PH" sz="2400" dirty="0"/>
            </a:b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54</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231221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b="1" dirty="0"/>
              <a:t>Rendering an Element into the DOM</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To render a React element into a root DOM node, pass both to </a:t>
            </a:r>
            <a:r>
              <a:rPr lang="en-PH" sz="2400" dirty="0" err="1"/>
              <a:t>ReactDOM.render</a:t>
            </a:r>
            <a:r>
              <a:rPr lang="en-PH" sz="2400" dirty="0"/>
              <a:t>():</a:t>
            </a:r>
          </a:p>
          <a:p>
            <a:pPr marL="114300" indent="0">
              <a:buNone/>
            </a:pPr>
            <a:endParaRPr lang="en-PH" dirty="0"/>
          </a:p>
          <a:p>
            <a:pPr marL="114300" indent="0">
              <a:buNone/>
            </a:pPr>
            <a:endParaRPr lang="en-PH" dirty="0"/>
          </a:p>
          <a:p>
            <a:endParaRPr lang="en-PH" sz="2400" dirty="0"/>
          </a:p>
          <a:p>
            <a:pPr marL="114300" indent="0">
              <a:buNone/>
            </a:pPr>
            <a:br>
              <a:rPr lang="en-PH" sz="2400" dirty="0"/>
            </a:b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55</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77D0B40A-8BC6-4FE9-AE7B-B223A704A64D}"/>
              </a:ext>
            </a:extLst>
          </p:cNvPr>
          <p:cNvPicPr>
            <a:picLocks noChangeAspect="1"/>
          </p:cNvPicPr>
          <p:nvPr/>
        </p:nvPicPr>
        <p:blipFill>
          <a:blip r:embed="rId3"/>
          <a:stretch>
            <a:fillRect/>
          </a:stretch>
        </p:blipFill>
        <p:spPr>
          <a:xfrm>
            <a:off x="829568" y="2946588"/>
            <a:ext cx="7392432" cy="895475"/>
          </a:xfrm>
          <a:prstGeom prst="rect">
            <a:avLst/>
          </a:prstGeom>
        </p:spPr>
      </p:pic>
    </p:spTree>
    <p:extLst>
      <p:ext uri="{BB962C8B-B14F-4D97-AF65-F5344CB8AC3E}">
        <p14:creationId xmlns:p14="http://schemas.microsoft.com/office/powerpoint/2010/main" val="492528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PH" dirty="0">
                <a:solidFill>
                  <a:srgbClr val="434343"/>
                </a:solidFill>
              </a:rPr>
              <a:t>Components</a:t>
            </a:r>
            <a:endParaRPr dirty="0">
              <a:solidFill>
                <a:schemeClr val="bg1"/>
              </a:solidFill>
            </a:endParaRPr>
          </a:p>
        </p:txBody>
      </p:sp>
      <p:grpSp>
        <p:nvGrpSpPr>
          <p:cNvPr id="58" name="Shape 58"/>
          <p:cNvGrpSpPr/>
          <p:nvPr/>
        </p:nvGrpSpPr>
        <p:grpSpPr>
          <a:xfrm>
            <a:off x="7864658" y="371176"/>
            <a:ext cx="896264" cy="896314"/>
            <a:chOff x="570875" y="4322250"/>
            <a:chExt cx="443300" cy="443325"/>
          </a:xfrm>
        </p:grpSpPr>
        <p:sp>
          <p:nvSpPr>
            <p:cNvPr id="59" name="Shape 59"/>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866862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Components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Components are the building blocks of all React applications.</a:t>
            </a:r>
          </a:p>
          <a:p>
            <a:r>
              <a:rPr lang="en-PH" sz="2400" dirty="0"/>
              <a:t>Think of components as bite-size chunks of our application that we can reuse all over our site.</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132164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Components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It is a JavaScript class or function that optionally accepts inputs i.e. properties(props) and returns a React element that describes how a section of the UI (User Interface) should appear.</a:t>
            </a:r>
          </a:p>
          <a:p>
            <a:r>
              <a:rPr lang="en-PH" sz="2400" dirty="0"/>
              <a:t>2 Types (Smart &amp; Dumb)</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984397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Components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F13D8ABF-FE7F-4F11-A9DA-25A5F3A8EBC3}"/>
              </a:ext>
            </a:extLst>
          </p:cNvPr>
          <p:cNvPicPr>
            <a:picLocks noChangeAspect="1"/>
          </p:cNvPicPr>
          <p:nvPr/>
        </p:nvPicPr>
        <p:blipFill>
          <a:blip r:embed="rId3"/>
          <a:stretch>
            <a:fillRect/>
          </a:stretch>
        </p:blipFill>
        <p:spPr>
          <a:xfrm>
            <a:off x="2055154" y="1503428"/>
            <a:ext cx="5033692" cy="2948217"/>
          </a:xfrm>
          <a:prstGeom prst="rect">
            <a:avLst/>
          </a:prstGeom>
        </p:spPr>
      </p:pic>
    </p:spTree>
    <p:extLst>
      <p:ext uri="{BB962C8B-B14F-4D97-AF65-F5344CB8AC3E}">
        <p14:creationId xmlns:p14="http://schemas.microsoft.com/office/powerpoint/2010/main" val="390861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IDE / Text Editor</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Use any text editors or IDEs (use what you prefer)</a:t>
            </a:r>
          </a:p>
          <a:p>
            <a:r>
              <a:rPr lang="en-PH" sz="2400" dirty="0"/>
              <a:t>Examples:</a:t>
            </a:r>
          </a:p>
          <a:p>
            <a:pPr lvl="1"/>
            <a:r>
              <a:rPr lang="en-PH" sz="2400" b="1" i="1" dirty="0">
                <a:solidFill>
                  <a:srgbClr val="FFB600"/>
                </a:solidFill>
              </a:rPr>
              <a:t>VS Code</a:t>
            </a:r>
          </a:p>
          <a:p>
            <a:pPr lvl="1"/>
            <a:r>
              <a:rPr lang="en-PH" sz="2400" b="1" i="1" dirty="0">
                <a:solidFill>
                  <a:srgbClr val="FFB600"/>
                </a:solidFill>
              </a:rPr>
              <a:t>Atom</a:t>
            </a:r>
          </a:p>
          <a:p>
            <a:pPr lvl="1"/>
            <a:r>
              <a:rPr lang="en-PH" sz="2400" b="1" i="1" dirty="0">
                <a:solidFill>
                  <a:srgbClr val="FFB600"/>
                </a:solidFill>
              </a:rPr>
              <a:t>Sublime Text</a:t>
            </a:r>
          </a:p>
          <a:p>
            <a:pPr lvl="1"/>
            <a:r>
              <a:rPr lang="en-PH" sz="2400" b="1" i="1" dirty="0">
                <a:solidFill>
                  <a:srgbClr val="FFB600"/>
                </a:solidFill>
              </a:rPr>
              <a:t>IntelliJ / </a:t>
            </a:r>
            <a:r>
              <a:rPr lang="en-PH" sz="2400" b="1" i="1" dirty="0" err="1">
                <a:solidFill>
                  <a:srgbClr val="FFB600"/>
                </a:solidFill>
              </a:rPr>
              <a:t>Webstorm</a:t>
            </a:r>
            <a:endParaRPr lang="en-PH" sz="2400" b="1" i="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960020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Sample Components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 name="Picture 3">
            <a:extLst>
              <a:ext uri="{FF2B5EF4-FFF2-40B4-BE49-F238E27FC236}">
                <a16:creationId xmlns:a16="http://schemas.microsoft.com/office/drawing/2014/main" id="{4C03940A-B59C-4603-BECD-1F0396EE6944}"/>
              </a:ext>
            </a:extLst>
          </p:cNvPr>
          <p:cNvPicPr>
            <a:picLocks noChangeAspect="1"/>
          </p:cNvPicPr>
          <p:nvPr/>
        </p:nvPicPr>
        <p:blipFill>
          <a:blip r:embed="rId3"/>
          <a:stretch>
            <a:fillRect/>
          </a:stretch>
        </p:blipFill>
        <p:spPr>
          <a:xfrm>
            <a:off x="1073229" y="1925839"/>
            <a:ext cx="6563641" cy="1657581"/>
          </a:xfrm>
          <a:prstGeom prst="rect">
            <a:avLst/>
          </a:prstGeom>
        </p:spPr>
      </p:pic>
    </p:spTree>
    <p:extLst>
      <p:ext uri="{BB962C8B-B14F-4D97-AF65-F5344CB8AC3E}">
        <p14:creationId xmlns:p14="http://schemas.microsoft.com/office/powerpoint/2010/main" val="3059710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Component Definition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React lets you define components as classes or functions</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184022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Component Definition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B4609BF0-9E9B-4988-9509-F680E2FAE16E}"/>
              </a:ext>
            </a:extLst>
          </p:cNvPr>
          <p:cNvPicPr>
            <a:picLocks noChangeAspect="1"/>
          </p:cNvPicPr>
          <p:nvPr/>
        </p:nvPicPr>
        <p:blipFill>
          <a:blip r:embed="rId3"/>
          <a:stretch>
            <a:fillRect/>
          </a:stretch>
        </p:blipFill>
        <p:spPr>
          <a:xfrm>
            <a:off x="1033200" y="1554125"/>
            <a:ext cx="7001852" cy="2915057"/>
          </a:xfrm>
          <a:prstGeom prst="rect">
            <a:avLst/>
          </a:prstGeom>
        </p:spPr>
      </p:pic>
    </p:spTree>
    <p:extLst>
      <p:ext uri="{BB962C8B-B14F-4D97-AF65-F5344CB8AC3E}">
        <p14:creationId xmlns:p14="http://schemas.microsoft.com/office/powerpoint/2010/main" val="11166458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IMPORTANT!!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Always start component names with a capital letter.</a:t>
            </a:r>
          </a:p>
          <a:p>
            <a:r>
              <a:rPr lang="en-PH" sz="2400" dirty="0"/>
              <a:t>React treats components starting with lowercase letters as DOM tags. For example, &lt;div/&gt; represents an HTML div tag, but &lt;Welcome/&gt; represents a component and requires Welcome to be in scope.</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63</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927935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Smart Components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Also called container, stateful, etc. components</a:t>
            </a:r>
          </a:p>
          <a:p>
            <a:r>
              <a:rPr lang="en-PH" sz="2400" dirty="0"/>
              <a:t>Mostly concerned with how things work.</a:t>
            </a:r>
          </a:p>
          <a:p>
            <a:r>
              <a:rPr lang="en-PH" sz="2400" dirty="0"/>
              <a:t>Where state is managed.</a:t>
            </a:r>
          </a:p>
          <a:p>
            <a:r>
              <a:rPr lang="en-PH" sz="2400" dirty="0"/>
              <a:t>Where all data processing performed</a:t>
            </a:r>
          </a:p>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64</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894512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Smart Components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65</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232728C6-1EB7-4E49-9CEC-9110A5E2C7E3}"/>
              </a:ext>
            </a:extLst>
          </p:cNvPr>
          <p:cNvPicPr>
            <a:picLocks noChangeAspect="1"/>
          </p:cNvPicPr>
          <p:nvPr/>
        </p:nvPicPr>
        <p:blipFill>
          <a:blip r:embed="rId3"/>
          <a:stretch>
            <a:fillRect/>
          </a:stretch>
        </p:blipFill>
        <p:spPr>
          <a:xfrm>
            <a:off x="1189797" y="1430356"/>
            <a:ext cx="6764406" cy="3159944"/>
          </a:xfrm>
          <a:prstGeom prst="rect">
            <a:avLst/>
          </a:prstGeom>
        </p:spPr>
      </p:pic>
    </p:spTree>
    <p:extLst>
      <p:ext uri="{BB962C8B-B14F-4D97-AF65-F5344CB8AC3E}">
        <p14:creationId xmlns:p14="http://schemas.microsoft.com/office/powerpoint/2010/main" val="2874091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Dumb Components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Also called presentation, stateless, etc. components</a:t>
            </a:r>
          </a:p>
          <a:p>
            <a:r>
              <a:rPr lang="en-PH" sz="2400" dirty="0"/>
              <a:t>Mostly concerned with how things look.</a:t>
            </a:r>
          </a:p>
          <a:p>
            <a:r>
              <a:rPr lang="en-PH" sz="2400" dirty="0"/>
              <a:t>No data processing performed (ideally)</a:t>
            </a:r>
          </a:p>
          <a:p>
            <a:r>
              <a:rPr lang="en-PH" sz="2400" dirty="0"/>
              <a:t>Receives data and presents it to the DOM</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66</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403857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Dumb Components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1" name="Picture 10">
            <a:extLst>
              <a:ext uri="{FF2B5EF4-FFF2-40B4-BE49-F238E27FC236}">
                <a16:creationId xmlns:a16="http://schemas.microsoft.com/office/drawing/2014/main" id="{86D58B04-76A3-4DC7-918F-BCBE083652BE}"/>
              </a:ext>
            </a:extLst>
          </p:cNvPr>
          <p:cNvPicPr>
            <a:picLocks noChangeAspect="1"/>
          </p:cNvPicPr>
          <p:nvPr/>
        </p:nvPicPr>
        <p:blipFill>
          <a:blip r:embed="rId3"/>
          <a:stretch>
            <a:fillRect/>
          </a:stretch>
        </p:blipFill>
        <p:spPr>
          <a:xfrm>
            <a:off x="1073229" y="1925839"/>
            <a:ext cx="6563641" cy="1657581"/>
          </a:xfrm>
          <a:prstGeom prst="rect">
            <a:avLst/>
          </a:prstGeom>
        </p:spPr>
      </p:pic>
    </p:spTree>
    <p:extLst>
      <p:ext uri="{BB962C8B-B14F-4D97-AF65-F5344CB8AC3E}">
        <p14:creationId xmlns:p14="http://schemas.microsoft.com/office/powerpoint/2010/main" val="3574380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Components Composition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Components can refer to other components in their output. This lets us use the same component abstraction for any level of detail. </a:t>
            </a:r>
          </a:p>
          <a:p>
            <a:r>
              <a:rPr lang="en-PH" sz="2400" dirty="0"/>
              <a:t>A button, a form, a dialog, a screen: in React apps, all those are commonly expressed as components.</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38524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 name="Picture 4">
            <a:extLst>
              <a:ext uri="{FF2B5EF4-FFF2-40B4-BE49-F238E27FC236}">
                <a16:creationId xmlns:a16="http://schemas.microsoft.com/office/drawing/2014/main" id="{B0B48365-4292-41D7-BCFA-690B3D309116}"/>
              </a:ext>
            </a:extLst>
          </p:cNvPr>
          <p:cNvPicPr>
            <a:picLocks noChangeAspect="1"/>
          </p:cNvPicPr>
          <p:nvPr/>
        </p:nvPicPr>
        <p:blipFill>
          <a:blip r:embed="rId3"/>
          <a:stretch>
            <a:fillRect/>
          </a:stretch>
        </p:blipFill>
        <p:spPr>
          <a:xfrm>
            <a:off x="1199215" y="703523"/>
            <a:ext cx="6311670" cy="3875936"/>
          </a:xfrm>
          <a:prstGeom prst="rect">
            <a:avLst/>
          </a:prstGeom>
        </p:spPr>
      </p:pic>
    </p:spTree>
    <p:extLst>
      <p:ext uri="{BB962C8B-B14F-4D97-AF65-F5344CB8AC3E}">
        <p14:creationId xmlns:p14="http://schemas.microsoft.com/office/powerpoint/2010/main" val="360183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Git and </a:t>
            </a:r>
            <a:r>
              <a:rPr lang="en-PH" sz="2700" dirty="0" err="1"/>
              <a:t>Github</a:t>
            </a:r>
            <a:r>
              <a:rPr lang="en-PH" sz="2700" dirty="0"/>
              <a:t> Account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All activities are sent via </a:t>
            </a:r>
            <a:r>
              <a:rPr lang="en-PH" sz="2400" dirty="0" err="1"/>
              <a:t>github</a:t>
            </a:r>
            <a:endParaRPr lang="en-PH" sz="2400" dirty="0"/>
          </a:p>
          <a:p>
            <a:r>
              <a:rPr lang="en-PH" sz="2400" dirty="0"/>
              <a:t>Discuss at the end of the session how to pass activities</a:t>
            </a:r>
          </a:p>
          <a:p>
            <a:r>
              <a:rPr lang="en-PH" sz="2400" dirty="0"/>
              <a:t>Use any git client you want </a:t>
            </a:r>
            <a:r>
              <a:rPr lang="en-PH" sz="2400" dirty="0" err="1"/>
              <a:t>eg.</a:t>
            </a:r>
            <a:r>
              <a:rPr lang="en-PH" sz="2400" dirty="0"/>
              <a:t> </a:t>
            </a:r>
            <a:r>
              <a:rPr lang="en-PH" sz="2400" b="1" dirty="0">
                <a:solidFill>
                  <a:srgbClr val="FFB600"/>
                </a:solidFill>
              </a:rPr>
              <a:t>SourceTree</a:t>
            </a:r>
            <a:r>
              <a:rPr lang="en-PH" sz="2400" dirty="0"/>
              <a:t>, </a:t>
            </a:r>
            <a:r>
              <a:rPr lang="en-PH" sz="2400" b="1" dirty="0">
                <a:solidFill>
                  <a:srgbClr val="FFB600"/>
                </a:solidFill>
              </a:rPr>
              <a:t>Git Kraken</a:t>
            </a:r>
            <a:r>
              <a:rPr lang="en-PH" sz="2400" dirty="0"/>
              <a:t>, </a:t>
            </a:r>
            <a:r>
              <a:rPr lang="en-PH" sz="2400" b="1" dirty="0">
                <a:solidFill>
                  <a:srgbClr val="FFB600"/>
                </a:solidFill>
              </a:rPr>
              <a:t>Tortoise Git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396437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A5E475F1-04DB-4A96-8612-F73D36390EF6}"/>
              </a:ext>
            </a:extLst>
          </p:cNvPr>
          <p:cNvPicPr>
            <a:picLocks noChangeAspect="1"/>
          </p:cNvPicPr>
          <p:nvPr/>
        </p:nvPicPr>
        <p:blipFill>
          <a:blip r:embed="rId3"/>
          <a:stretch>
            <a:fillRect/>
          </a:stretch>
        </p:blipFill>
        <p:spPr>
          <a:xfrm>
            <a:off x="812347" y="1192035"/>
            <a:ext cx="7307291" cy="3296969"/>
          </a:xfrm>
          <a:prstGeom prst="rect">
            <a:avLst/>
          </a:prstGeom>
        </p:spPr>
      </p:pic>
    </p:spTree>
    <p:extLst>
      <p:ext uri="{BB962C8B-B14F-4D97-AF65-F5344CB8AC3E}">
        <p14:creationId xmlns:p14="http://schemas.microsoft.com/office/powerpoint/2010/main" val="34068883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 name="Picture 3">
            <a:extLst>
              <a:ext uri="{FF2B5EF4-FFF2-40B4-BE49-F238E27FC236}">
                <a16:creationId xmlns:a16="http://schemas.microsoft.com/office/drawing/2014/main" id="{C70D23EF-515D-4D12-9DAF-787F55CD75A6}"/>
              </a:ext>
            </a:extLst>
          </p:cNvPr>
          <p:cNvPicPr>
            <a:picLocks noChangeAspect="1"/>
          </p:cNvPicPr>
          <p:nvPr/>
        </p:nvPicPr>
        <p:blipFill>
          <a:blip r:embed="rId3"/>
          <a:stretch>
            <a:fillRect/>
          </a:stretch>
        </p:blipFill>
        <p:spPr>
          <a:xfrm>
            <a:off x="1752600" y="457200"/>
            <a:ext cx="5638800" cy="4229100"/>
          </a:xfrm>
          <a:prstGeom prst="rect">
            <a:avLst/>
          </a:prstGeom>
        </p:spPr>
      </p:pic>
    </p:spTree>
    <p:extLst>
      <p:ext uri="{BB962C8B-B14F-4D97-AF65-F5344CB8AC3E}">
        <p14:creationId xmlns:p14="http://schemas.microsoft.com/office/powerpoint/2010/main" val="858229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Summary</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ReactJS is a micro library for UI rendering</a:t>
            </a:r>
          </a:p>
          <a:p>
            <a:r>
              <a:rPr lang="en-PH" sz="2400" dirty="0"/>
              <a:t>ReactJS uses </a:t>
            </a:r>
            <a:r>
              <a:rPr lang="en-PH" sz="2400" dirty="0" err="1"/>
              <a:t>VirtualDOM</a:t>
            </a:r>
            <a:r>
              <a:rPr lang="en-PH" sz="2400" dirty="0"/>
              <a:t> to update the DOM that is why it's fast</a:t>
            </a:r>
          </a:p>
          <a:p>
            <a:r>
              <a:rPr lang="en-PH" sz="2400" dirty="0"/>
              <a:t>All </a:t>
            </a:r>
            <a:r>
              <a:rPr lang="en-PH" sz="2400" dirty="0" err="1"/>
              <a:t>ReactJs</a:t>
            </a:r>
            <a:r>
              <a:rPr lang="en-PH" sz="2400" dirty="0"/>
              <a:t> applications are made up of components</a:t>
            </a:r>
          </a:p>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494822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Summary</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Components are made up of elements</a:t>
            </a:r>
          </a:p>
          <a:p>
            <a:r>
              <a:rPr lang="en-PH" sz="2400" dirty="0"/>
              <a:t>There are 2 types of components Smart vs Dumb</a:t>
            </a:r>
          </a:p>
          <a:p>
            <a:r>
              <a:rPr lang="en-PH" sz="2400" dirty="0"/>
              <a:t>You can define components via class or by a function</a:t>
            </a:r>
          </a:p>
          <a:p>
            <a:r>
              <a:rPr lang="en-PH" sz="2400" dirty="0"/>
              <a:t>Its up to you how you compose your app</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73</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648751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PH" dirty="0">
                <a:solidFill>
                  <a:srgbClr val="434343"/>
                </a:solidFill>
              </a:rPr>
              <a:t>JSX</a:t>
            </a:r>
            <a:endParaRPr dirty="0">
              <a:solidFill>
                <a:schemeClr val="bg1"/>
              </a:solidFill>
            </a:endParaRPr>
          </a:p>
        </p:txBody>
      </p:sp>
      <p:grpSp>
        <p:nvGrpSpPr>
          <p:cNvPr id="58" name="Shape 58"/>
          <p:cNvGrpSpPr/>
          <p:nvPr/>
        </p:nvGrpSpPr>
        <p:grpSpPr>
          <a:xfrm>
            <a:off x="7864658" y="371176"/>
            <a:ext cx="896264" cy="896314"/>
            <a:chOff x="570875" y="4322250"/>
            <a:chExt cx="443300" cy="443325"/>
          </a:xfrm>
        </p:grpSpPr>
        <p:sp>
          <p:nvSpPr>
            <p:cNvPr id="59" name="Shape 59"/>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2416897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JSX</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JSX (</a:t>
            </a:r>
            <a:r>
              <a:rPr lang="en-PH" sz="2400" dirty="0" err="1"/>
              <a:t>Javascript</a:t>
            </a:r>
            <a:r>
              <a:rPr lang="en-PH" sz="2400" dirty="0"/>
              <a:t> + XML)</a:t>
            </a:r>
          </a:p>
          <a:p>
            <a:r>
              <a:rPr lang="en-PH" sz="2400" dirty="0"/>
              <a:t>JSX is a preprocessor step that adds XML syntax to JavaScript.</a:t>
            </a:r>
          </a:p>
          <a:p>
            <a:r>
              <a:rPr lang="en-PH" sz="2400" dirty="0"/>
              <a:t>Just like XML, JSX tags have a tag name, attributes, and children. If an attribute value is enclosed in quotes, the value is a string. Otherwise, wrap the value in braces and the value is the enclosed JavaScript expression.</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75</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013196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How to embed expression in JSX?</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endParaRPr lang="en-PH" sz="2400" dirty="0"/>
          </a:p>
          <a:p>
            <a:endParaRPr lang="en-PH" sz="2400" dirty="0"/>
          </a:p>
          <a:p>
            <a:r>
              <a:rPr lang="en-PH" sz="2400" dirty="0"/>
              <a:t>You can put any valid JavaScript expression inside the curly braces in JSX. For example, 2 + 2, </a:t>
            </a:r>
            <a:r>
              <a:rPr lang="en-PH" sz="2400" dirty="0" err="1"/>
              <a:t>user.firstName</a:t>
            </a:r>
            <a:r>
              <a:rPr lang="en-PH" sz="2400" dirty="0"/>
              <a:t>, or </a:t>
            </a:r>
            <a:r>
              <a:rPr lang="en-PH" sz="2400" dirty="0" err="1"/>
              <a:t>formatName</a:t>
            </a:r>
            <a:r>
              <a:rPr lang="en-PH" sz="2400" dirty="0"/>
              <a:t>(user) are all valid JavaScript expressions.</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76</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66BE6E91-C77B-451B-B93F-60DA209ADBE9}"/>
              </a:ext>
            </a:extLst>
          </p:cNvPr>
          <p:cNvPicPr>
            <a:picLocks noChangeAspect="1"/>
          </p:cNvPicPr>
          <p:nvPr/>
        </p:nvPicPr>
        <p:blipFill>
          <a:blip r:embed="rId3"/>
          <a:stretch>
            <a:fillRect/>
          </a:stretch>
        </p:blipFill>
        <p:spPr>
          <a:xfrm>
            <a:off x="1355900" y="1614695"/>
            <a:ext cx="5451168" cy="638334"/>
          </a:xfrm>
          <a:prstGeom prst="rect">
            <a:avLst/>
          </a:prstGeom>
        </p:spPr>
      </p:pic>
    </p:spTree>
    <p:extLst>
      <p:ext uri="{BB962C8B-B14F-4D97-AF65-F5344CB8AC3E}">
        <p14:creationId xmlns:p14="http://schemas.microsoft.com/office/powerpoint/2010/main" val="1420373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JSX is an Expression Too</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After compilation, JSX expressions become regular JavaScript function calls and evaluate to JavaScript objects.</a:t>
            </a:r>
          </a:p>
          <a:p>
            <a:r>
              <a:rPr lang="en-PH" sz="2400" dirty="0"/>
              <a:t>This means that you can use JSX inside of if statements and for loops, assign it to variables, accept it as arguments, and return it from functions:</a:t>
            </a:r>
            <a:br>
              <a:rPr lang="en-PH" sz="2400" dirty="0"/>
            </a:b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885706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1CA040AC-DC71-44DF-BFF5-6206EB9C09EE}"/>
              </a:ext>
            </a:extLst>
          </p:cNvPr>
          <p:cNvPicPr>
            <a:picLocks noChangeAspect="1"/>
          </p:cNvPicPr>
          <p:nvPr/>
        </p:nvPicPr>
        <p:blipFill>
          <a:blip r:embed="rId3"/>
          <a:stretch>
            <a:fillRect/>
          </a:stretch>
        </p:blipFill>
        <p:spPr>
          <a:xfrm>
            <a:off x="697600" y="1832936"/>
            <a:ext cx="7748799" cy="2015167"/>
          </a:xfrm>
          <a:prstGeom prst="rect">
            <a:avLst/>
          </a:prstGeom>
        </p:spPr>
      </p:pic>
    </p:spTree>
    <p:extLst>
      <p:ext uri="{BB962C8B-B14F-4D97-AF65-F5344CB8AC3E}">
        <p14:creationId xmlns:p14="http://schemas.microsoft.com/office/powerpoint/2010/main" val="3589043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Specifying Attributes with JSX</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dirty="0"/>
              <a:t>You may use quotes to specify string literals as attributes:</a:t>
            </a:r>
            <a:endParaRPr lang="en-PH" sz="2400" dirty="0"/>
          </a:p>
          <a:p>
            <a:endParaRPr lang="en-PH" dirty="0"/>
          </a:p>
          <a:p>
            <a:endParaRPr lang="en-PH" dirty="0"/>
          </a:p>
          <a:p>
            <a:r>
              <a:rPr lang="en-PH" dirty="0"/>
              <a:t>You may also use curly braces to embed a JavaScript expression in an attribute:</a:t>
            </a:r>
            <a:endParaRPr lang="en-PH" sz="2400" dirty="0"/>
          </a:p>
          <a:p>
            <a:pPr marL="571500" lvl="1" indent="0">
              <a:buNone/>
            </a:pP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263DA29E-02BC-4586-93D8-B50DC4BF7D44}"/>
              </a:ext>
            </a:extLst>
          </p:cNvPr>
          <p:cNvPicPr>
            <a:picLocks noChangeAspect="1"/>
          </p:cNvPicPr>
          <p:nvPr/>
        </p:nvPicPr>
        <p:blipFill>
          <a:blip r:embed="rId3"/>
          <a:stretch>
            <a:fillRect/>
          </a:stretch>
        </p:blipFill>
        <p:spPr>
          <a:xfrm>
            <a:off x="1659099" y="1938660"/>
            <a:ext cx="5391902" cy="314369"/>
          </a:xfrm>
          <a:prstGeom prst="rect">
            <a:avLst/>
          </a:prstGeom>
        </p:spPr>
      </p:pic>
      <p:pic>
        <p:nvPicPr>
          <p:cNvPr id="5" name="Picture 4">
            <a:extLst>
              <a:ext uri="{FF2B5EF4-FFF2-40B4-BE49-F238E27FC236}">
                <a16:creationId xmlns:a16="http://schemas.microsoft.com/office/drawing/2014/main" id="{834DD2A3-1353-4C24-B5CC-AB8F222EEF7A}"/>
              </a:ext>
            </a:extLst>
          </p:cNvPr>
          <p:cNvPicPr>
            <a:picLocks noChangeAspect="1"/>
          </p:cNvPicPr>
          <p:nvPr/>
        </p:nvPicPr>
        <p:blipFill>
          <a:blip r:embed="rId4"/>
          <a:stretch>
            <a:fillRect/>
          </a:stretch>
        </p:blipFill>
        <p:spPr>
          <a:xfrm>
            <a:off x="1460561" y="3394326"/>
            <a:ext cx="6458851" cy="295316"/>
          </a:xfrm>
          <a:prstGeom prst="rect">
            <a:avLst/>
          </a:prstGeom>
        </p:spPr>
      </p:pic>
    </p:spTree>
    <p:extLst>
      <p:ext uri="{BB962C8B-B14F-4D97-AF65-F5344CB8AC3E}">
        <p14:creationId xmlns:p14="http://schemas.microsoft.com/office/powerpoint/2010/main" val="1475541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Node Package Manager (</a:t>
            </a:r>
            <a:r>
              <a:rPr lang="en-PH" sz="2700" dirty="0" err="1"/>
              <a:t>npm</a:t>
            </a:r>
            <a:r>
              <a:rPr lang="en-PH" sz="2700" dirty="0"/>
              <a: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dirty="0" err="1"/>
              <a:t>npm</a:t>
            </a:r>
            <a:r>
              <a:rPr lang="en-PH" sz="2500" dirty="0"/>
              <a:t> is the standard package manager for Node.js.</a:t>
            </a:r>
          </a:p>
          <a:p>
            <a:r>
              <a:rPr lang="en-PH" sz="2500" dirty="0"/>
              <a:t>Used for dependency management</a:t>
            </a:r>
          </a:p>
          <a:p>
            <a:r>
              <a:rPr lang="en-PH" sz="2500" dirty="0"/>
              <a:t>Allows installation of thousands packages / modules</a:t>
            </a:r>
          </a:p>
          <a:p>
            <a:r>
              <a:rPr lang="en-PH" sz="2500" dirty="0"/>
              <a:t>Equivalent to Gradle, Maven, pip, </a:t>
            </a:r>
            <a:r>
              <a:rPr lang="en-PH" sz="2500" dirty="0" err="1"/>
              <a:t>etc</a:t>
            </a:r>
            <a:endParaRPr lang="en-PH" sz="2500" dirty="0"/>
          </a:p>
          <a:p>
            <a:pPr marL="114300" indent="0">
              <a:buNone/>
            </a:pPr>
            <a:br>
              <a:rPr lang="en-PH" sz="2400" dirty="0"/>
            </a:b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054405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Specifying Attributes with JSX</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dirty="0"/>
              <a:t>Don’t put quotes around curly braces when embedding a JavaScript expression in an attribute. You should either use quotes (for string values) or curly braces (for expressions), but not both in the same attribute.</a:t>
            </a: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843670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Warning!!</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dirty="0"/>
              <a:t>Since JSX is closer to JavaScript than HTML, React DOM uses camelCase property naming convention instead of HTML attribute names.</a:t>
            </a:r>
          </a:p>
          <a:p>
            <a:r>
              <a:rPr lang="en-PH" dirty="0"/>
              <a:t>For example, class becomes </a:t>
            </a:r>
            <a:r>
              <a:rPr lang="en-PH" b="1" dirty="0" err="1">
                <a:solidFill>
                  <a:srgbClr val="FFC000"/>
                </a:solidFill>
              </a:rPr>
              <a:t>className</a:t>
            </a:r>
            <a:r>
              <a:rPr lang="en-PH" dirty="0"/>
              <a:t> in JSX, and </a:t>
            </a:r>
            <a:r>
              <a:rPr lang="en-PH" b="1" dirty="0" err="1">
                <a:solidFill>
                  <a:srgbClr val="FFC000"/>
                </a:solidFill>
              </a:rPr>
              <a:t>tabindex</a:t>
            </a:r>
            <a:r>
              <a:rPr lang="en-PH" dirty="0"/>
              <a:t> becomes </a:t>
            </a:r>
            <a:r>
              <a:rPr lang="en-PH" b="1" dirty="0" err="1">
                <a:solidFill>
                  <a:srgbClr val="FFB600"/>
                </a:solidFill>
              </a:rPr>
              <a:t>tabIndex</a:t>
            </a:r>
            <a:r>
              <a:rPr lang="en-PH" dirty="0"/>
              <a:t>.</a:t>
            </a:r>
          </a:p>
          <a:p>
            <a:r>
              <a:rPr lang="en-PH" dirty="0"/>
              <a:t>Just search the docs for the correct attribute name</a:t>
            </a: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149774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r>
              <a:rPr lang="en-PH" sz="2800" dirty="0"/>
              <a:t>Specifying Children with JSX</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If a tag is empty, you may close it immediately with /&gt;, like XML:</a:t>
            </a:r>
          </a:p>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6E3E30FA-3A47-4344-99AD-FA34D3C8FC61}"/>
              </a:ext>
            </a:extLst>
          </p:cNvPr>
          <p:cNvPicPr>
            <a:picLocks noChangeAspect="1"/>
          </p:cNvPicPr>
          <p:nvPr/>
        </p:nvPicPr>
        <p:blipFill>
          <a:blip r:embed="rId3"/>
          <a:stretch>
            <a:fillRect/>
          </a:stretch>
        </p:blipFill>
        <p:spPr>
          <a:xfrm>
            <a:off x="692437" y="2664283"/>
            <a:ext cx="7911964" cy="479906"/>
          </a:xfrm>
          <a:prstGeom prst="rect">
            <a:avLst/>
          </a:prstGeom>
        </p:spPr>
      </p:pic>
    </p:spTree>
    <p:extLst>
      <p:ext uri="{BB962C8B-B14F-4D97-AF65-F5344CB8AC3E}">
        <p14:creationId xmlns:p14="http://schemas.microsoft.com/office/powerpoint/2010/main" val="2044591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JSX tags may contain children: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83</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75D4297E-D8CC-4DE6-9648-7324F92ACA1E}"/>
              </a:ext>
            </a:extLst>
          </p:cNvPr>
          <p:cNvPicPr>
            <a:picLocks noChangeAspect="1"/>
          </p:cNvPicPr>
          <p:nvPr/>
        </p:nvPicPr>
        <p:blipFill>
          <a:blip r:embed="rId3"/>
          <a:stretch>
            <a:fillRect/>
          </a:stretch>
        </p:blipFill>
        <p:spPr>
          <a:xfrm>
            <a:off x="1511793" y="1786799"/>
            <a:ext cx="6120413" cy="2107441"/>
          </a:xfrm>
          <a:prstGeom prst="rect">
            <a:avLst/>
          </a:prstGeom>
        </p:spPr>
      </p:pic>
    </p:spTree>
    <p:extLst>
      <p:ext uri="{BB962C8B-B14F-4D97-AF65-F5344CB8AC3E}">
        <p14:creationId xmlns:p14="http://schemas.microsoft.com/office/powerpoint/2010/main" val="22377461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Summary</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React applications are composed of components</a:t>
            </a:r>
          </a:p>
          <a:p>
            <a:r>
              <a:rPr lang="en-PH" sz="2400" dirty="0"/>
              <a:t>Components are made using JSX</a:t>
            </a:r>
          </a:p>
          <a:p>
            <a:r>
              <a:rPr lang="en-PH" sz="2400" dirty="0"/>
              <a:t>JSX is </a:t>
            </a:r>
            <a:r>
              <a:rPr lang="en-PH" sz="2400" dirty="0" err="1"/>
              <a:t>javascript</a:t>
            </a:r>
            <a:r>
              <a:rPr lang="en-PH" sz="2400" dirty="0"/>
              <a:t> + html</a:t>
            </a:r>
          </a:p>
          <a:p>
            <a:r>
              <a:rPr lang="en-PH" sz="2400" dirty="0"/>
              <a:t>JSX is closer to </a:t>
            </a:r>
            <a:r>
              <a:rPr lang="en-PH" sz="2400" dirty="0" err="1"/>
              <a:t>javascript</a:t>
            </a:r>
            <a:r>
              <a:rPr lang="en-PH" sz="2400" dirty="0"/>
              <a:t> than to html</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84</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9039949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Activity 2</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Create a site with dumb and smart components</a:t>
            </a:r>
          </a:p>
          <a:p>
            <a:r>
              <a:rPr lang="en-PH" sz="2400" dirty="0"/>
              <a:t>Minimum of 5 components should be used</a:t>
            </a:r>
          </a:p>
          <a:p>
            <a:r>
              <a:rPr lang="en-PH" sz="2400" dirty="0"/>
              <a:t>No restriction on the page you want to build</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85</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962087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Node Package Manager (</a:t>
            </a:r>
            <a:r>
              <a:rPr lang="en-PH" sz="2700" dirty="0" err="1"/>
              <a:t>npm</a:t>
            </a:r>
            <a:r>
              <a:rPr lang="en-PH" sz="2700" dirty="0"/>
              <a: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dirty="0"/>
              <a:t>Installs the dependencies by running the command </a:t>
            </a:r>
            <a:r>
              <a:rPr lang="en-PH" sz="2500" b="1" dirty="0" err="1">
                <a:solidFill>
                  <a:srgbClr val="FFB600"/>
                </a:solidFill>
              </a:rPr>
              <a:t>npm</a:t>
            </a:r>
            <a:r>
              <a:rPr lang="en-PH" sz="2500" b="1" dirty="0">
                <a:solidFill>
                  <a:srgbClr val="FFB600"/>
                </a:solidFill>
              </a:rPr>
              <a:t> install</a:t>
            </a:r>
            <a:r>
              <a:rPr lang="en-PH" sz="2500" dirty="0"/>
              <a:t> </a:t>
            </a:r>
          </a:p>
          <a:p>
            <a:r>
              <a:rPr lang="en-PH" sz="2500" dirty="0"/>
              <a:t>Looks for </a:t>
            </a:r>
            <a:r>
              <a:rPr lang="en-PH" sz="2500" b="1" dirty="0" err="1">
                <a:solidFill>
                  <a:srgbClr val="FFB600"/>
                </a:solidFill>
              </a:rPr>
              <a:t>package.json</a:t>
            </a:r>
            <a:r>
              <a:rPr lang="en-PH" sz="2500" dirty="0"/>
              <a:t> in the project directory</a:t>
            </a:r>
          </a:p>
          <a:p>
            <a:pPr marL="114300" indent="0">
              <a:buNone/>
            </a:pPr>
            <a:br>
              <a:rPr lang="en-PH" sz="2400" dirty="0"/>
            </a:b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899969247"/>
      </p:ext>
    </p:extLst>
  </p:cSld>
  <p:clrMapOvr>
    <a:masterClrMapping/>
  </p:clrMapOvr>
</p:sld>
</file>

<file path=ppt/theme/theme1.xml><?xml version="1.0" encoding="utf-8"?>
<a:theme xmlns:a="http://schemas.openxmlformats.org/drawingml/2006/main" name="Oli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2972</Words>
  <Application>Microsoft Office PowerPoint</Application>
  <PresentationFormat>On-screen Show (16:9)</PresentationFormat>
  <Paragraphs>395</Paragraphs>
  <Slides>85</Slides>
  <Notes>85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Raleway ExtraBold</vt:lpstr>
      <vt:lpstr>Arial</vt:lpstr>
      <vt:lpstr>Raleway</vt:lpstr>
      <vt:lpstr>Raleway Light</vt:lpstr>
      <vt:lpstr>Olivia template</vt:lpstr>
      <vt:lpstr>ReactJS</vt:lpstr>
      <vt:lpstr>It’s aright to:</vt:lpstr>
      <vt:lpstr>PowerPoint Presentation</vt:lpstr>
      <vt:lpstr>PowerPoint Presentation</vt:lpstr>
      <vt:lpstr>Environment  Setup</vt:lpstr>
      <vt:lpstr>IDE / Text Editor</vt:lpstr>
      <vt:lpstr>Git and Github Account</vt:lpstr>
      <vt:lpstr>Node Package Manager (npm)</vt:lpstr>
      <vt:lpstr>Node Package Manager (npm)</vt:lpstr>
      <vt:lpstr>Node Package Manager (npm)</vt:lpstr>
      <vt:lpstr>Node Package Manager (npm)</vt:lpstr>
      <vt:lpstr>Node Package Manager (npm)</vt:lpstr>
      <vt:lpstr>PowerPoint Presentation</vt:lpstr>
      <vt:lpstr>Good Tools for ReactJS Development</vt:lpstr>
      <vt:lpstr>create-react-app</vt:lpstr>
      <vt:lpstr>create-react-app</vt:lpstr>
      <vt:lpstr>create-react-app</vt:lpstr>
      <vt:lpstr>Traditional Web Application</vt:lpstr>
      <vt:lpstr>Single Page Application</vt:lpstr>
      <vt:lpstr>Summary</vt:lpstr>
      <vt:lpstr>Tools Used in this Training</vt:lpstr>
      <vt:lpstr>Activity 1</vt:lpstr>
      <vt:lpstr>Activity 1</vt:lpstr>
      <vt:lpstr>Activity 1</vt:lpstr>
      <vt:lpstr>Activity 1</vt:lpstr>
      <vt:lpstr>Javascript Basics ECMAScript 6 (ES6)</vt:lpstr>
      <vt:lpstr>ECMAScript 6</vt:lpstr>
      <vt:lpstr>JSON – Javascript Object Notation</vt:lpstr>
      <vt:lpstr>JSON – Javascript Object Notation</vt:lpstr>
      <vt:lpstr>Variable declaration</vt:lpstr>
      <vt:lpstr>Variable declaration</vt:lpstr>
      <vt:lpstr>Variable declaration</vt:lpstr>
      <vt:lpstr>Variable declaration</vt:lpstr>
      <vt:lpstr>Arrow Functions</vt:lpstr>
      <vt:lpstr>Normal Function</vt:lpstr>
      <vt:lpstr>Arrow Function</vt:lpstr>
      <vt:lpstr>Arrow Function Patterns</vt:lpstr>
      <vt:lpstr>Arrow Function Patterns</vt:lpstr>
      <vt:lpstr>Class Declaration</vt:lpstr>
      <vt:lpstr>Pass Functions as Variables</vt:lpstr>
      <vt:lpstr>Summary</vt:lpstr>
      <vt:lpstr>Summary</vt:lpstr>
      <vt:lpstr>Useful Videos</vt:lpstr>
      <vt:lpstr>Useful Videos</vt:lpstr>
      <vt:lpstr>What is   ReactJS?</vt:lpstr>
      <vt:lpstr>What is ReactJS</vt:lpstr>
      <vt:lpstr>What is ReactJS</vt:lpstr>
      <vt:lpstr>What is ReactJS</vt:lpstr>
      <vt:lpstr>What is Virtual DOM?</vt:lpstr>
      <vt:lpstr>What is Virtual DOM?</vt:lpstr>
      <vt:lpstr>What is Virtual DOM?</vt:lpstr>
      <vt:lpstr>What is Virtual DOM?</vt:lpstr>
      <vt:lpstr>Rendering Elements</vt:lpstr>
      <vt:lpstr>Rendering an Element into the DOM</vt:lpstr>
      <vt:lpstr>Rendering an Element into the DOM</vt:lpstr>
      <vt:lpstr>Components</vt:lpstr>
      <vt:lpstr>Components</vt:lpstr>
      <vt:lpstr>Components</vt:lpstr>
      <vt:lpstr>Components</vt:lpstr>
      <vt:lpstr>Sample Components</vt:lpstr>
      <vt:lpstr>Component Definition</vt:lpstr>
      <vt:lpstr>Component Definition</vt:lpstr>
      <vt:lpstr>IMPORTANT!!</vt:lpstr>
      <vt:lpstr>Smart Components</vt:lpstr>
      <vt:lpstr>Smart Components</vt:lpstr>
      <vt:lpstr>Dumb Components</vt:lpstr>
      <vt:lpstr>Dumb Components</vt:lpstr>
      <vt:lpstr>Components Composition</vt:lpstr>
      <vt:lpstr>PowerPoint Presentation</vt:lpstr>
      <vt:lpstr>PowerPoint Presentation</vt:lpstr>
      <vt:lpstr>PowerPoint Presentation</vt:lpstr>
      <vt:lpstr>Summary</vt:lpstr>
      <vt:lpstr>Summary</vt:lpstr>
      <vt:lpstr>JSX</vt:lpstr>
      <vt:lpstr>JSX</vt:lpstr>
      <vt:lpstr>How to embed expression in JSX?</vt:lpstr>
      <vt:lpstr>JSX is an Expression Too</vt:lpstr>
      <vt:lpstr>PowerPoint Presentation</vt:lpstr>
      <vt:lpstr>Specifying Attributes with JSX</vt:lpstr>
      <vt:lpstr>Specifying Attributes with JSX</vt:lpstr>
      <vt:lpstr>Warning!!</vt:lpstr>
      <vt:lpstr>Specifying Children with JSX</vt:lpstr>
      <vt:lpstr>JSX tags may contain children:</vt:lpstr>
      <vt:lpstr>Summary</vt:lpstr>
      <vt:lpstr>Activity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bryan</dc:creator>
  <cp:lastModifiedBy>Bryan Agustine Cabansay</cp:lastModifiedBy>
  <cp:revision>155</cp:revision>
  <dcterms:modified xsi:type="dcterms:W3CDTF">2019-06-03T22:49:30Z</dcterms:modified>
</cp:coreProperties>
</file>